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60"/>
  </p:notesMasterIdLst>
  <p:sldIdLst>
    <p:sldId id="2062" r:id="rId2"/>
    <p:sldId id="2066" r:id="rId3"/>
    <p:sldId id="2071" r:id="rId4"/>
    <p:sldId id="2065" r:id="rId5"/>
    <p:sldId id="2064" r:id="rId6"/>
    <p:sldId id="2100" r:id="rId7"/>
    <p:sldId id="2059" r:id="rId8"/>
    <p:sldId id="2053" r:id="rId9"/>
    <p:sldId id="2075" r:id="rId10"/>
    <p:sldId id="2072" r:id="rId11"/>
    <p:sldId id="2073" r:id="rId12"/>
    <p:sldId id="2076" r:id="rId13"/>
    <p:sldId id="2077" r:id="rId14"/>
    <p:sldId id="1684" r:id="rId15"/>
    <p:sldId id="1859" r:id="rId16"/>
    <p:sldId id="1685" r:id="rId17"/>
    <p:sldId id="2067" r:id="rId18"/>
    <p:sldId id="1686" r:id="rId19"/>
    <p:sldId id="2069" r:id="rId20"/>
    <p:sldId id="1687" r:id="rId21"/>
    <p:sldId id="1688" r:id="rId22"/>
    <p:sldId id="1689" r:id="rId23"/>
    <p:sldId id="1690" r:id="rId24"/>
    <p:sldId id="1691" r:id="rId25"/>
    <p:sldId id="1692" r:id="rId26"/>
    <p:sldId id="1693" r:id="rId27"/>
    <p:sldId id="2070" r:id="rId28"/>
    <p:sldId id="1857" r:id="rId29"/>
    <p:sldId id="1694" r:id="rId30"/>
    <p:sldId id="1696" r:id="rId31"/>
    <p:sldId id="1950" r:id="rId32"/>
    <p:sldId id="1673" r:id="rId33"/>
    <p:sldId id="2078" r:id="rId34"/>
    <p:sldId id="1674" r:id="rId35"/>
    <p:sldId id="1678" r:id="rId36"/>
    <p:sldId id="1679" r:id="rId37"/>
    <p:sldId id="2099" r:id="rId38"/>
    <p:sldId id="2095" r:id="rId39"/>
    <p:sldId id="2080" r:id="rId40"/>
    <p:sldId id="2096" r:id="rId41"/>
    <p:sldId id="2074" r:id="rId42"/>
    <p:sldId id="2097" r:id="rId43"/>
    <p:sldId id="2098" r:id="rId44"/>
    <p:sldId id="2079" r:id="rId45"/>
    <p:sldId id="2081" r:id="rId46"/>
    <p:sldId id="2082" r:id="rId47"/>
    <p:sldId id="2084" r:id="rId48"/>
    <p:sldId id="2083" r:id="rId49"/>
    <p:sldId id="2085" r:id="rId50"/>
    <p:sldId id="2086" r:id="rId51"/>
    <p:sldId id="2089" r:id="rId52"/>
    <p:sldId id="2087" r:id="rId53"/>
    <p:sldId id="2088" r:id="rId54"/>
    <p:sldId id="2090" r:id="rId55"/>
    <p:sldId id="2091" r:id="rId56"/>
    <p:sldId id="2092" r:id="rId57"/>
    <p:sldId id="2093" r:id="rId58"/>
    <p:sldId id="2094" r:id="rId59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1" d="100"/>
          <a:sy n="81" d="100"/>
        </p:scale>
        <p:origin x="25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A6C808-A39E-4E81-BEAB-D2B293A1AF41}" type="datetimeFigureOut">
              <a:rPr lang="nl-BE" smtClean="0"/>
              <a:t>4/02/2021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EBD88-490D-44A6-AED5-6EB865EC00B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46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C05E6D-6A65-4ABD-875C-954F8D4F5A6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125" y="749300"/>
            <a:ext cx="6661150" cy="3748088"/>
          </a:xfrm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42925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1pPr>
            <a:lvl2pPr marL="783589" indent="-301381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2pPr>
            <a:lvl3pPr marL="1205522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3pPr>
            <a:lvl4pPr marL="1687731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4pPr>
            <a:lvl5pPr marL="2169940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5pPr>
            <a:lvl6pPr marL="2652149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6pPr>
            <a:lvl7pPr marL="3134357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7pPr>
            <a:lvl8pPr marL="3616566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8pPr>
            <a:lvl9pPr marL="4098775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9pPr>
          </a:lstStyle>
          <a:p>
            <a:pPr eaLnBrk="1" hangingPunct="1"/>
            <a:fld id="{28870B74-B6A9-41CB-A167-9DD8E9C2230B}" type="slidenum">
              <a:rPr lang="en-US" sz="1300">
                <a:solidFill>
                  <a:schemeClr val="tx1"/>
                </a:solidFill>
              </a:rPr>
              <a:pPr eaLnBrk="1" hangingPunct="1"/>
              <a:t>21</a:t>
            </a:fld>
            <a:endParaRPr lang="en-US" sz="1300">
              <a:solidFill>
                <a:schemeClr val="tx1"/>
              </a:solidFill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125" y="749300"/>
            <a:ext cx="6661150" cy="3748088"/>
          </a:xfrm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742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1125" y="749300"/>
            <a:ext cx="6661150" cy="374808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9BF322-8E38-42F3-9EA3-A4BE40FAAF71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27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1125" y="749300"/>
            <a:ext cx="6661150" cy="374808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9BF322-8E38-42F3-9EA3-A4BE40FAAF71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5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1125" y="749300"/>
            <a:ext cx="6661150" cy="374808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9BF322-8E38-42F3-9EA3-A4BE40FAAF71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57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1125" y="749300"/>
            <a:ext cx="6661150" cy="374808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9BF322-8E38-42F3-9EA3-A4BE40FAAF71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039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BB4E0A59-AC5E-4BF7-A172-03B9126A3D3F}"/>
              </a:ext>
            </a:extLst>
          </p:cNvPr>
          <p:cNvSpPr/>
          <p:nvPr/>
        </p:nvSpPr>
        <p:spPr>
          <a:xfrm>
            <a:off x="-66503" y="-55562"/>
            <a:ext cx="12518967" cy="3657600"/>
          </a:xfrm>
          <a:prstGeom prst="rect">
            <a:avLst/>
          </a:prstGeom>
          <a:solidFill>
            <a:srgbClr val="44A0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E81773F8-747F-4DB8-869A-30EE55502AF6}"/>
              </a:ext>
            </a:extLst>
          </p:cNvPr>
          <p:cNvSpPr/>
          <p:nvPr/>
        </p:nvSpPr>
        <p:spPr>
          <a:xfrm>
            <a:off x="-66502" y="3602038"/>
            <a:ext cx="12518967" cy="325596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780E7B-6347-428E-9965-E1E54D778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4AD66E2-DACF-4235-AD2C-BAA9DFEF48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3F6A1CD-5EA8-4193-B23C-9717C769A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1A00B-007A-4326-8859-8C83DD4C6E5D}" type="datetimeFigureOut">
              <a:rPr lang="nl-BE" smtClean="0"/>
              <a:t>4/02/2021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741BD09-7970-442C-A1A1-B86377CB7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8B1A799-4AA9-4556-A585-E1DA33460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nl-NL" dirty="0"/>
          </a:p>
        </p:txBody>
      </p:sp>
      <p:pic>
        <p:nvPicPr>
          <p:cNvPr id="11" name="Picture 2" descr="Huisstijl | AP Hogeschool">
            <a:extLst>
              <a:ext uri="{FF2B5EF4-FFF2-40B4-BE49-F238E27FC236}">
                <a16:creationId xmlns:a16="http://schemas.microsoft.com/office/drawing/2014/main" id="{7BDC3559-A25B-405A-914F-BA7F85567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41" y="6378084"/>
            <a:ext cx="513792" cy="28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A28B49E7-9988-4ED1-8373-35F647B50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433" y="4659557"/>
            <a:ext cx="2531093" cy="145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8144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CA75D8-30CC-4149-B0EE-6C11B19BA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A66E83B-B9D4-47F4-9EBF-0A4626AEC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3BA7F98-DF99-4920-8C1F-D468B384F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1A00B-007A-4326-8859-8C83DD4C6E5D}" type="datetimeFigureOut">
              <a:rPr lang="nl-BE" smtClean="0"/>
              <a:t>4/02/2021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F88D253-8A58-4125-A227-13E738D48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FA5504E-511A-417A-A6BA-EF7240883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ap2008 | </a:t>
            </a:r>
            <a:fld id="{7BE05496-3B10-4A41-8C93-08BB49645C7C}" type="slidenum">
              <a:rPr lang="nl-NL" smtClean="0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65487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A79AEEB0-02B2-447D-B1FD-D25D55DD56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47050A7-1669-4805-929E-741E4C4CF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9C78FC2-A4A1-4447-98A1-FB656BDDD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1A00B-007A-4326-8859-8C83DD4C6E5D}" type="datetimeFigureOut">
              <a:rPr lang="nl-BE" smtClean="0"/>
              <a:t>4/02/2021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463AC9B-1104-4245-83B2-941B2D352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51C8C71-ADCE-408A-BD03-6A3026513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ap2008 | </a:t>
            </a:r>
            <a:fld id="{816F3D47-FFE9-479F-9037-FEF9EA7AD694}" type="slidenum">
              <a:rPr lang="nl-NL" smtClean="0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842554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8722360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eldi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825750" y="2259013"/>
            <a:ext cx="15017751" cy="56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99" name="Rectangle 27"/>
          <p:cNvSpPr>
            <a:spLocks noGrp="1" noChangeArrowheads="1"/>
          </p:cNvSpPr>
          <p:nvPr>
            <p:ph type="ctrTitle" sz="quarter"/>
          </p:nvPr>
        </p:nvSpPr>
        <p:spPr>
          <a:xfrm>
            <a:off x="963085" y="438151"/>
            <a:ext cx="10579100" cy="1095375"/>
          </a:xfrm>
        </p:spPr>
        <p:txBody>
          <a:bodyPr anchor="t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Titelstijl van model bewerken</a:t>
            </a:r>
          </a:p>
        </p:txBody>
      </p:sp>
      <p:pic>
        <p:nvPicPr>
          <p:cNvPr id="8194" name="Picture 2" descr="https://fbcdn-profile-a.akamaihd.net/hprofile-ak-ash1/t1/s160x160/374436_476699385701555_1606017591_a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91" y="4803549"/>
            <a:ext cx="2032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653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8BAD38-7922-4925-9B1E-C8B9824AB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46D84E-4957-4D2C-BDD6-C478B3F04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67BED60-0F65-4F2B-B5B9-7CDC70E73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1A00B-007A-4326-8859-8C83DD4C6E5D}" type="datetimeFigureOut">
              <a:rPr lang="nl-BE" smtClean="0"/>
              <a:t>4/02/2021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C5970C4-1407-4452-9148-636A126C9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5C57E89-1D0D-4354-8F65-63804968C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05844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7D09DE-9877-4775-9EA0-3FAF25053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E204716-6C27-4458-A66E-7D0C8675C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66AC9EB-DEAD-42CF-AD23-439C5DA97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1A00B-007A-4326-8859-8C83DD4C6E5D}" type="datetimeFigureOut">
              <a:rPr lang="nl-BE" smtClean="0"/>
              <a:t>4/02/2021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E272174-F617-485C-8862-B67278A66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D7AC59F-8095-4C85-89CD-7324AA67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07DCCE98-C9D1-4FEF-ADDE-AE30A9E734C1}" type="slidenum">
              <a:rPr lang="nl-NL" smtClean="0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79295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F8B325-2136-406D-BF0A-E575C7306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12A1A84-3D08-49DA-A4A4-7023BFE6C8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1B5DB36-3733-4D71-9D2B-5502BA30CF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884AE63-C510-4ABD-BCB9-469A9F65E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1A00B-007A-4326-8859-8C83DD4C6E5D}" type="datetimeFigureOut">
              <a:rPr lang="nl-BE" smtClean="0"/>
              <a:t>4/02/2021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0A8498C-B6A6-4DC9-8255-569230952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8D77CFB-1B09-43DB-9177-427CFFA2B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ap2008 | </a:t>
            </a:r>
            <a:fld id="{F8B896B4-E00B-4DE9-9035-90E8A04EE6C5}" type="slidenum">
              <a:rPr lang="nl-NL" smtClean="0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50508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918494-5C63-47C0-84BE-8ED0D3FF6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C63C31E-AB27-4678-9D54-B1D0D3466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F81428D-6F2B-4A4F-BE3B-04884F6C6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F87D035-5B4E-4F7A-A699-252D6B1852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354858C-4DA6-4DAE-93E2-3D7E0C6E07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C3997C63-4B1E-4009-A760-23659F6D4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1A00B-007A-4326-8859-8C83DD4C6E5D}" type="datetimeFigureOut">
              <a:rPr lang="nl-BE" smtClean="0"/>
              <a:t>4/02/2021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D13070B-C3A5-4C21-93A3-2901C5275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1C467616-5346-4858-8558-4E5248921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ap2008 | </a:t>
            </a:r>
            <a:fld id="{CBA431D4-C4EA-4267-BBB6-C71DCDFCE14A}" type="slidenum">
              <a:rPr lang="nl-NL" smtClean="0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75245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F3B850-D9CF-469D-8F6A-E2BDD637A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A18378AF-4848-4FF4-8280-7D9ECB8B1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1A00B-007A-4326-8859-8C83DD4C6E5D}" type="datetimeFigureOut">
              <a:rPr lang="nl-BE" smtClean="0"/>
              <a:t>4/02/2021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0949076-FEA0-4733-9BD4-144121369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EEBC9A3-1316-4097-A51D-A3E7C9F05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B81F973-C481-4980-A0B7-87F0E9C31755}" type="slidenum">
              <a:rPr lang="nl-NL" smtClean="0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03297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A9D634B5-8C2D-48AE-91EA-C4594F8C1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1A00B-007A-4326-8859-8C83DD4C6E5D}" type="datetimeFigureOut">
              <a:rPr lang="nl-BE" smtClean="0"/>
              <a:t>4/02/2021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0A0C514-A640-4C96-B201-54186C9AF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9500356-ABD5-4B99-B278-E17553C1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ap2008 | </a:t>
            </a:r>
            <a:fld id="{1B713D80-EF8A-4A88-BBD7-6C507639B2E2}" type="slidenum">
              <a:rPr lang="nl-NL" smtClean="0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44192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C76E74-348C-48C3-A13E-74C76572A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BBF6845-2F60-4F6C-831E-1BAF210E6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B303079-BF21-44E3-8E18-CFA9C16974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763318B-D3A7-4D55-82AF-7D19CCD01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1A00B-007A-4326-8859-8C83DD4C6E5D}" type="datetimeFigureOut">
              <a:rPr lang="nl-BE" smtClean="0"/>
              <a:t>4/02/2021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16126F0-267A-413E-A20B-7214BF146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EE8EF28-8D87-4E29-987A-25E61C23C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ap2008 | </a:t>
            </a:r>
            <a:fld id="{85DF2318-0576-4E4A-A8B4-7BF50C294295}" type="slidenum">
              <a:rPr lang="nl-NL" smtClean="0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6541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068CD6-8C62-40B2-A334-AB8A4A31F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5C519671-7768-46CF-9589-EC18A631F5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3BB512F-050B-486A-BF60-FAF904A258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3014279-A0D6-4628-B04E-B73C6A41F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1A00B-007A-4326-8859-8C83DD4C6E5D}" type="datetimeFigureOut">
              <a:rPr lang="nl-BE" smtClean="0"/>
              <a:t>4/02/2021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E1844A0-29A9-431A-BC59-A681E7C22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8B01B68-315D-4275-93E7-1CD101EBA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ap2008 | </a:t>
            </a:r>
            <a:fld id="{EEF52B10-FE16-474A-A3EE-A30968C8FBB4}" type="slidenum">
              <a:rPr lang="nl-NL" smtClean="0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92783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00694DA2-4E03-486D-860B-09738154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85C7508-DC72-4533-8509-4CD894650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31C0E2D-36AC-4651-B5A5-7C24D95AAA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1A00B-007A-4326-8859-8C83DD4C6E5D}" type="datetimeFigureOut">
              <a:rPr lang="nl-BE" smtClean="0"/>
              <a:t>4/02/2021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2F3C7A1-BCFE-4981-8966-87B26FEB7E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C052746-846E-4603-B721-809D7198C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nl-NL" dirty="0"/>
          </a:p>
        </p:txBody>
      </p:sp>
      <p:pic>
        <p:nvPicPr>
          <p:cNvPr id="1026" name="Picture 2" descr="Huisstijl | AP Hogeschool">
            <a:extLst>
              <a:ext uri="{FF2B5EF4-FFF2-40B4-BE49-F238E27FC236}">
                <a16:creationId xmlns:a16="http://schemas.microsoft.com/office/drawing/2014/main" id="{A63DCC07-2517-4A2E-85D4-1179A0BDB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41" y="6378084"/>
            <a:ext cx="513792" cy="28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DEA6C63-59A4-49ED-A761-DE84E537826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852" y="5744"/>
            <a:ext cx="658715" cy="377988"/>
          </a:xfrm>
          <a:prstGeom prst="rect">
            <a:avLst/>
          </a:prstGeom>
        </p:spPr>
      </p:pic>
      <p:pic>
        <p:nvPicPr>
          <p:cNvPr id="10" name="Picture 2" descr="https://fbcdn-profile-a.akamaihd.net/hprofile-ak-ash1/t1/s160x160/374436_476699385701555_1606017591_a.jpg">
            <a:extLst>
              <a:ext uri="{FF2B5EF4-FFF2-40B4-BE49-F238E27FC236}">
                <a16:creationId xmlns:a16="http://schemas.microsoft.com/office/drawing/2014/main" id="{0D2D9B0C-341A-42C8-B818-CC860B2C96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2" y="61119"/>
            <a:ext cx="1066799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827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msdn.microsoft.com/en-us/library/system.icomparable(v=vs.110).aspx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deguru.com/csharp/csharp/cs_syntax/interfaces/article.php/c7563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www.dotnetperls.com/htmltextwriter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2246314" y="438151"/>
            <a:ext cx="7831137" cy="1095375"/>
          </a:xfrm>
        </p:spPr>
        <p:txBody>
          <a:bodyPr/>
          <a:lstStyle/>
          <a:p>
            <a:pPr eaLnBrk="1" hangingPunct="1"/>
            <a:r>
              <a:rPr lang="en-US" sz="2800" dirty="0"/>
              <a:t>Object Oriented Programming</a:t>
            </a:r>
          </a:p>
        </p:txBody>
      </p:sp>
      <p:sp>
        <p:nvSpPr>
          <p:cNvPr id="167939" name="Rectangle 9"/>
          <p:cNvSpPr>
            <a:spLocks noChangeArrowheads="1"/>
          </p:cNvSpPr>
          <p:nvPr/>
        </p:nvSpPr>
        <p:spPr bwMode="auto">
          <a:xfrm>
            <a:off x="2236788" y="1543051"/>
            <a:ext cx="7834312" cy="80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2400" dirty="0">
                <a:solidFill>
                  <a:schemeClr val="bg1"/>
                </a:solidFill>
              </a:rPr>
              <a:t>Interfaces in </a:t>
            </a:r>
            <a:r>
              <a:rPr lang="en-US" sz="2400" dirty="0" err="1">
                <a:solidFill>
                  <a:schemeClr val="bg1"/>
                </a:solidFill>
              </a:rPr>
              <a:t>praktijk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deel</a:t>
            </a:r>
            <a:r>
              <a:rPr lang="en-US" sz="2400">
                <a:solidFill>
                  <a:schemeClr val="bg1"/>
                </a:solidFill>
              </a:rPr>
              <a:t> 1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317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E6CA2A-BD54-4114-B537-C853AFAB0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Probleem: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6C83109-6797-406B-B3E7-D923C34E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3085" y="1328738"/>
            <a:ext cx="5206546" cy="4902200"/>
          </a:xfrm>
        </p:spPr>
        <p:txBody>
          <a:bodyPr/>
          <a:lstStyle/>
          <a:p>
            <a:r>
              <a:rPr lang="nl-BE" dirty="0"/>
              <a:t>Deze </a:t>
            </a:r>
            <a:r>
              <a:rPr lang="nl-BE" dirty="0" err="1"/>
              <a:t>ceo</a:t>
            </a:r>
            <a:r>
              <a:rPr lang="nl-BE" dirty="0"/>
              <a:t> kan geen adviseur worden </a:t>
            </a:r>
            <a:r>
              <a:rPr lang="nl-BE" dirty="0">
                <a:sym typeface="Wingdings" panose="05000000000000000000" pitchFamily="2" charset="2"/>
              </a:rPr>
              <a:t>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A366451-9921-43EF-9C7A-8F72503B2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10</a:t>
            </a:fld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4AF56A2-9000-4DFD-A411-F7773DDED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306" y="4003675"/>
            <a:ext cx="4533900" cy="246697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DF528FD3-C1F5-4E4E-B594-5166BB5C1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084" y="1899978"/>
            <a:ext cx="3132659" cy="1094616"/>
          </a:xfrm>
          <a:prstGeom prst="rect">
            <a:avLst/>
          </a:prstGeom>
        </p:spPr>
      </p:pic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C8A1D5E8-3B62-4524-91E9-4A39C8E9DF48}"/>
              </a:ext>
            </a:extLst>
          </p:cNvPr>
          <p:cNvCxnSpPr>
            <a:cxnSpLocks/>
          </p:cNvCxnSpPr>
          <p:nvPr/>
        </p:nvCxnSpPr>
        <p:spPr bwMode="auto">
          <a:xfrm flipV="1">
            <a:off x="4726084" y="2994594"/>
            <a:ext cx="626092" cy="10090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050" name="Picture 2" descr="Image result for denied">
            <a:extLst>
              <a:ext uri="{FF2B5EF4-FFF2-40B4-BE49-F238E27FC236}">
                <a16:creationId xmlns:a16="http://schemas.microsoft.com/office/drawing/2014/main" id="{9F0C34A5-02E6-46FD-8E88-C0452215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874" y="2779503"/>
            <a:ext cx="2130395" cy="135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311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F5D275-8B73-4C6D-A31D-E4FD14791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Interfaces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rescue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85D4CB7-ADBD-4F93-9987-1246CF51D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Adviseurs kunnen oude ‘job’ (</a:t>
            </a:r>
            <a:r>
              <a:rPr lang="nl-BE" dirty="0" err="1"/>
              <a:t>parent-klass</a:t>
            </a:r>
            <a:r>
              <a:rPr lang="nl-BE" dirty="0"/>
              <a:t>) behouden: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BA4E08D-8836-4E7A-82DE-1E22DD618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11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2C7A928-CF90-4AF8-B0FB-7F5A88A71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156" y="2601547"/>
            <a:ext cx="1704975" cy="93345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E3A8FD44-295A-45E9-8A5D-CC36F6570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341" y="2467383"/>
            <a:ext cx="5915025" cy="3800475"/>
          </a:xfrm>
          <a:prstGeom prst="rect">
            <a:avLst/>
          </a:prstGeom>
        </p:spPr>
      </p:pic>
      <p:pic>
        <p:nvPicPr>
          <p:cNvPr id="3074" name="Picture 2" descr="Image result for yay">
            <a:extLst>
              <a:ext uri="{FF2B5EF4-FFF2-40B4-BE49-F238E27FC236}">
                <a16:creationId xmlns:a16="http://schemas.microsoft.com/office/drawing/2014/main" id="{849F53D4-2F94-4C77-8994-099457EC9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862CFE"/>
              </a:clrFrom>
              <a:clrTo>
                <a:srgbClr val="862C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634" y="4514850"/>
            <a:ext cx="234315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53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59942-44E0-41EE-A116-63C5C8514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President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B6694AA-C7FF-4830-951B-D21337A1C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President aanpassen: </a:t>
            </a:r>
            <a:r>
              <a:rPr lang="nl-BE" dirty="0" err="1"/>
              <a:t>IAdvisor</a:t>
            </a:r>
            <a:r>
              <a:rPr lang="nl-BE" dirty="0"/>
              <a:t> gebruiken i.p.v. Advisor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76FD98D-B3CC-4EBE-B19F-81A6EBB38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12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0514668-BE23-4322-AA08-1A788CE9D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499" y="2631414"/>
            <a:ext cx="5491302" cy="3496415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3B68E86A-F4E8-4983-AC91-AB53C7901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08" y="2681748"/>
            <a:ext cx="4443917" cy="3495215"/>
          </a:xfrm>
          <a:prstGeom prst="rect">
            <a:avLst/>
          </a:prstGeom>
        </p:spPr>
      </p:pic>
      <p:sp>
        <p:nvSpPr>
          <p:cNvPr id="7" name="Pijl: rechts 6">
            <a:extLst>
              <a:ext uri="{FF2B5EF4-FFF2-40B4-BE49-F238E27FC236}">
                <a16:creationId xmlns:a16="http://schemas.microsoft.com/office/drawing/2014/main" id="{B555621D-22B3-460F-B3B7-E45727DF78F5}"/>
              </a:ext>
            </a:extLst>
          </p:cNvPr>
          <p:cNvSpPr/>
          <p:nvPr/>
        </p:nvSpPr>
        <p:spPr bwMode="auto">
          <a:xfrm>
            <a:off x="4932727" y="3263317"/>
            <a:ext cx="989901" cy="55367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026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26D4E9-3090-4013-85C3-A08819558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nl-BE" dirty="0"/>
            </a:br>
            <a:r>
              <a:rPr lang="nl-BE" dirty="0"/>
              <a:t>Bestaande ministers zijn snel aangepast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8497211-5269-420C-9551-B8586694E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02BF1A0-12CD-44D4-B9AF-E8928565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13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FE016AA-CA74-4156-9A34-E914BBC94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728" y="1873250"/>
            <a:ext cx="336232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46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nl-BE" dirty="0"/>
              <a:t>Interfaces in praktijk</a:t>
            </a:r>
          </a:p>
        </p:txBody>
      </p:sp>
      <p:sp>
        <p:nvSpPr>
          <p:cNvPr id="149507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Een </a:t>
            </a:r>
            <a:r>
              <a:rPr lang="nl-BE" dirty="0" err="1"/>
              <a:t>meme</a:t>
            </a:r>
            <a:r>
              <a:rPr lang="nl-BE" dirty="0"/>
              <a:t>-detective verhaal</a:t>
            </a:r>
          </a:p>
        </p:txBody>
      </p:sp>
      <p:pic>
        <p:nvPicPr>
          <p:cNvPr id="11266" name="Picture 2" descr="Image result for a detective story">
            <a:extLst>
              <a:ext uri="{FF2B5EF4-FFF2-40B4-BE49-F238E27FC236}">
                <a16:creationId xmlns:a16="http://schemas.microsoft.com/office/drawing/2014/main" id="{7E2D3813-8420-4717-9112-C65CE7FF0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CFEFB"/>
              </a:clrFrom>
              <a:clrTo>
                <a:srgbClr val="FCFE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207" y="3674419"/>
            <a:ext cx="4923064" cy="318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036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15655" y="-154176"/>
            <a:ext cx="10515600" cy="1325563"/>
          </a:xfrm>
        </p:spPr>
        <p:txBody>
          <a:bodyPr/>
          <a:lstStyle/>
          <a:p>
            <a:r>
              <a:rPr lang="nl-BE" dirty="0"/>
              <a:t>Hoe kan je objecten sorteren???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15</a:t>
            </a:fld>
            <a:endParaRPr lang="nl-NL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1181" y="982386"/>
            <a:ext cx="3479965" cy="2049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37495" y="3152311"/>
            <a:ext cx="8071920" cy="264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8CF85DDA-435A-4D34-A14C-D3E52296E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625" y="4993169"/>
            <a:ext cx="2011345" cy="193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4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-74042"/>
            <a:ext cx="10515600" cy="1325563"/>
          </a:xfrm>
        </p:spPr>
        <p:txBody>
          <a:bodyPr/>
          <a:lstStyle/>
          <a:p>
            <a:r>
              <a:rPr lang="en-IE" dirty="0"/>
              <a:t>Hoe </a:t>
            </a:r>
            <a:r>
              <a:rPr lang="en-IE" dirty="0" err="1"/>
              <a:t>moet</a:t>
            </a:r>
            <a:r>
              <a:rPr lang="en-IE" dirty="0"/>
              <a:t> Sort() </a:t>
            </a:r>
            <a:r>
              <a:rPr lang="en-IE" dirty="0" err="1"/>
              <a:t>een</a:t>
            </a:r>
            <a:r>
              <a:rPr lang="en-IE" dirty="0"/>
              <a:t> object </a:t>
            </a:r>
            <a:r>
              <a:rPr lang="en-IE" dirty="0" err="1"/>
              <a:t>sorteren</a:t>
            </a:r>
            <a:r>
              <a:rPr lang="en-IE" dirty="0"/>
              <a:t>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95302" y="5879805"/>
            <a:ext cx="6863149" cy="351133"/>
          </a:xfrm>
        </p:spPr>
        <p:txBody>
          <a:bodyPr>
            <a:normAutofit fontScale="40000" lnSpcReduction="20000"/>
          </a:bodyPr>
          <a:lstStyle/>
          <a:p>
            <a:r>
              <a:rPr lang="en-IE" dirty="0"/>
              <a:t>“Failed to compare two elements in the array =&gt;... At least one object must implement </a:t>
            </a:r>
            <a:r>
              <a:rPr lang="en-IE" dirty="0" err="1"/>
              <a:t>IComparable</a:t>
            </a:r>
            <a:r>
              <a:rPr lang="en-IE" dirty="0"/>
              <a:t>”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16</a:t>
            </a:fld>
            <a:endParaRPr lang="nl-NL" dirty="0"/>
          </a:p>
        </p:txBody>
      </p:sp>
      <p:pic>
        <p:nvPicPr>
          <p:cNvPr id="952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9995" y="970111"/>
            <a:ext cx="2247900" cy="1323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523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8935" y="959810"/>
            <a:ext cx="3781425" cy="1238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523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67482" y="2587035"/>
            <a:ext cx="6448425" cy="325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Rechte verbindingslijn met pijl 10"/>
          <p:cNvCxnSpPr>
            <a:cxnSpLocks/>
          </p:cNvCxnSpPr>
          <p:nvPr/>
        </p:nvCxnSpPr>
        <p:spPr bwMode="auto">
          <a:xfrm flipV="1">
            <a:off x="3875314" y="3253563"/>
            <a:ext cx="3337108" cy="2626242"/>
          </a:xfrm>
          <a:prstGeom prst="straightConnector1">
            <a:avLst/>
          </a:prstGeom>
          <a:ln w="28575">
            <a:headEnd type="none" w="med" len="med"/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Rechte verbindingslijn met pijl 8"/>
          <p:cNvCxnSpPr/>
          <p:nvPr/>
        </p:nvCxnSpPr>
        <p:spPr bwMode="auto">
          <a:xfrm rot="10800000">
            <a:off x="5567922" y="2108791"/>
            <a:ext cx="1049075" cy="878958"/>
          </a:xfrm>
          <a:prstGeom prst="straightConnector1">
            <a:avLst/>
          </a:prstGeom>
          <a:ln w="28575">
            <a:headEnd type="none" w="med" len="med"/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01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Hoe </a:t>
            </a:r>
            <a:r>
              <a:rPr lang="en-IE" dirty="0" err="1"/>
              <a:t>moet</a:t>
            </a:r>
            <a:r>
              <a:rPr lang="en-IE" dirty="0"/>
              <a:t> Sort() </a:t>
            </a:r>
            <a:r>
              <a:rPr lang="en-IE" dirty="0" err="1"/>
              <a:t>een</a:t>
            </a:r>
            <a:r>
              <a:rPr lang="en-IE" dirty="0"/>
              <a:t> object </a:t>
            </a:r>
            <a:r>
              <a:rPr lang="en-IE" dirty="0" err="1"/>
              <a:t>sorteren</a:t>
            </a:r>
            <a:r>
              <a:rPr lang="en-IE" dirty="0"/>
              <a:t>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42027" y="5802873"/>
            <a:ext cx="6863149" cy="351133"/>
          </a:xfrm>
        </p:spPr>
        <p:txBody>
          <a:bodyPr>
            <a:normAutofit fontScale="40000" lnSpcReduction="20000"/>
          </a:bodyPr>
          <a:lstStyle/>
          <a:p>
            <a:r>
              <a:rPr lang="en-IE" dirty="0"/>
              <a:t>“Failed to compare two elements in the array =&gt;... At least one object must implement </a:t>
            </a:r>
            <a:r>
              <a:rPr lang="en-IE" dirty="0" err="1">
                <a:highlight>
                  <a:srgbClr val="FFFF00"/>
                </a:highlight>
              </a:rPr>
              <a:t>IComparable</a:t>
            </a:r>
            <a:r>
              <a:rPr lang="en-IE" dirty="0">
                <a:highlight>
                  <a:srgbClr val="FFFF00"/>
                </a:highlight>
              </a:rPr>
              <a:t>”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17</a:t>
            </a:fld>
            <a:endParaRPr lang="nl-NL" dirty="0"/>
          </a:p>
        </p:txBody>
      </p:sp>
      <p:pic>
        <p:nvPicPr>
          <p:cNvPr id="9523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8" y="1320742"/>
            <a:ext cx="8872522" cy="4482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E679CA48-A568-4D58-AE9A-D2735CBEEFD4}"/>
              </a:ext>
            </a:extLst>
          </p:cNvPr>
          <p:cNvSpPr/>
          <p:nvPr/>
        </p:nvSpPr>
        <p:spPr>
          <a:xfrm>
            <a:off x="2999090" y="5130627"/>
            <a:ext cx="664797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8800" dirty="0" err="1">
                <a:highlight>
                  <a:srgbClr val="FFFF00"/>
                </a:highlight>
              </a:rPr>
              <a:t>IComparable</a:t>
            </a:r>
            <a:endParaRPr lang="nl-BE" sz="8800" dirty="0"/>
          </a:p>
        </p:txBody>
      </p:sp>
      <p:pic>
        <p:nvPicPr>
          <p:cNvPr id="12290" name="Picture 2" descr="Image result for meme thinking">
            <a:extLst>
              <a:ext uri="{FF2B5EF4-FFF2-40B4-BE49-F238E27FC236}">
                <a16:creationId xmlns:a16="http://schemas.microsoft.com/office/drawing/2014/main" id="{4F47A071-59F9-47C1-869C-770904264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033" y="2394856"/>
            <a:ext cx="3428286" cy="283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94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Sort </a:t>
            </a:r>
            <a:r>
              <a:rPr lang="en-IE" dirty="0" err="1"/>
              <a:t>gebruikt</a:t>
            </a:r>
            <a:r>
              <a:rPr lang="en-IE" dirty="0"/>
              <a:t> </a:t>
            </a:r>
            <a:r>
              <a:rPr lang="en-IE" dirty="0" err="1"/>
              <a:t>IComparable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Sort() </a:t>
            </a:r>
            <a:r>
              <a:rPr lang="en-IE" dirty="0" err="1"/>
              <a:t>gaat</a:t>
            </a:r>
            <a:r>
              <a:rPr lang="en-IE" dirty="0"/>
              <a:t> </a:t>
            </a:r>
            <a:r>
              <a:rPr lang="en-IE" dirty="0" err="1"/>
              <a:t>er</a:t>
            </a:r>
            <a:r>
              <a:rPr lang="en-IE" dirty="0"/>
              <a:t> van </a:t>
            </a:r>
            <a:r>
              <a:rPr lang="en-IE" dirty="0" err="1"/>
              <a:t>uit</a:t>
            </a:r>
            <a:r>
              <a:rPr lang="en-IE" dirty="0"/>
              <a:t> </a:t>
            </a:r>
            <a:r>
              <a:rPr lang="en-IE" dirty="0" err="1"/>
              <a:t>dat</a:t>
            </a:r>
            <a:r>
              <a:rPr lang="en-IE" dirty="0"/>
              <a:t> array-</a:t>
            </a:r>
            <a:r>
              <a:rPr lang="en-IE" dirty="0" err="1"/>
              <a:t>elementen</a:t>
            </a:r>
            <a:r>
              <a:rPr lang="en-IE" dirty="0"/>
              <a:t> die </a:t>
            </a:r>
            <a:r>
              <a:rPr lang="en-IE" dirty="0" err="1"/>
              <a:t>hij</a:t>
            </a:r>
            <a:r>
              <a:rPr lang="en-IE" dirty="0"/>
              <a:t> </a:t>
            </a:r>
            <a:r>
              <a:rPr lang="en-IE" dirty="0" err="1"/>
              <a:t>moet</a:t>
            </a:r>
            <a:r>
              <a:rPr lang="en-IE" dirty="0"/>
              <a:t> </a:t>
            </a:r>
            <a:r>
              <a:rPr lang="en-IE" dirty="0" err="1"/>
              <a:t>sorteren</a:t>
            </a:r>
            <a:r>
              <a:rPr lang="en-IE" dirty="0"/>
              <a:t> </a:t>
            </a:r>
            <a:r>
              <a:rPr lang="en-IE" dirty="0" err="1"/>
              <a:t>IComparable</a:t>
            </a:r>
            <a:r>
              <a:rPr lang="en-IE" dirty="0"/>
              <a:t> </a:t>
            </a:r>
            <a:r>
              <a:rPr lang="en-IE" b="1" dirty="0"/>
              <a:t>interface</a:t>
            </a:r>
            <a:r>
              <a:rPr lang="en-IE" dirty="0"/>
              <a:t> </a:t>
            </a:r>
            <a:r>
              <a:rPr lang="en-IE" dirty="0" err="1"/>
              <a:t>implementeren</a:t>
            </a:r>
            <a:r>
              <a:rPr lang="en-IE" dirty="0"/>
              <a:t>: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18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472341F-25FA-45AB-80D8-E968FB720F26}"/>
              </a:ext>
            </a:extLst>
          </p:cNvPr>
          <p:cNvSpPr/>
          <p:nvPr/>
        </p:nvSpPr>
        <p:spPr>
          <a:xfrm>
            <a:off x="2105025" y="6444626"/>
            <a:ext cx="9742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hlinkClick r:id="rId2"/>
              </a:rPr>
              <a:t>https://msdn.microsoft.com/en-us/library/system.icomparable(v=vs.110).aspx</a:t>
            </a:r>
            <a:r>
              <a:rPr lang="nl-BE" dirty="0"/>
              <a:t> 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DB0A10EC-9EE6-47AE-B305-1732DEC29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653" y="2872086"/>
            <a:ext cx="4440226" cy="343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32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Sort </a:t>
            </a:r>
            <a:r>
              <a:rPr lang="en-IE" dirty="0" err="1"/>
              <a:t>gebruikt</a:t>
            </a:r>
            <a:r>
              <a:rPr lang="en-IE" dirty="0"/>
              <a:t> </a:t>
            </a:r>
            <a:r>
              <a:rPr lang="en-IE" dirty="0" err="1"/>
              <a:t>IComparable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Sort() </a:t>
            </a:r>
            <a:r>
              <a:rPr lang="en-IE" dirty="0" err="1"/>
              <a:t>gaat</a:t>
            </a:r>
            <a:r>
              <a:rPr lang="en-IE" dirty="0"/>
              <a:t> </a:t>
            </a:r>
            <a:r>
              <a:rPr lang="en-IE" dirty="0" err="1"/>
              <a:t>er</a:t>
            </a:r>
            <a:r>
              <a:rPr lang="en-IE" dirty="0"/>
              <a:t> van </a:t>
            </a:r>
            <a:r>
              <a:rPr lang="en-IE" dirty="0" err="1"/>
              <a:t>uit</a:t>
            </a:r>
            <a:r>
              <a:rPr lang="en-IE" dirty="0"/>
              <a:t> </a:t>
            </a:r>
            <a:r>
              <a:rPr lang="en-IE" dirty="0" err="1"/>
              <a:t>dat</a:t>
            </a:r>
            <a:r>
              <a:rPr lang="en-IE" dirty="0"/>
              <a:t> array </a:t>
            </a:r>
            <a:r>
              <a:rPr lang="en-IE" dirty="0" err="1"/>
              <a:t>dat</a:t>
            </a:r>
            <a:r>
              <a:rPr lang="en-IE" dirty="0"/>
              <a:t> </a:t>
            </a:r>
            <a:r>
              <a:rPr lang="en-IE" dirty="0" err="1"/>
              <a:t>hij</a:t>
            </a:r>
            <a:r>
              <a:rPr lang="en-IE" dirty="0"/>
              <a:t> </a:t>
            </a:r>
            <a:r>
              <a:rPr lang="en-IE" dirty="0" err="1"/>
              <a:t>moet</a:t>
            </a:r>
            <a:r>
              <a:rPr lang="en-IE" dirty="0"/>
              <a:t> </a:t>
            </a:r>
            <a:r>
              <a:rPr lang="en-IE" dirty="0" err="1"/>
              <a:t>sorteren</a:t>
            </a:r>
            <a:r>
              <a:rPr lang="en-IE" dirty="0"/>
              <a:t> </a:t>
            </a:r>
            <a:r>
              <a:rPr lang="en-IE" dirty="0" err="1"/>
              <a:t>IComparable</a:t>
            </a:r>
            <a:r>
              <a:rPr lang="en-IE" dirty="0"/>
              <a:t> </a:t>
            </a:r>
            <a:r>
              <a:rPr lang="en-IE" b="1" dirty="0"/>
              <a:t>interface</a:t>
            </a:r>
            <a:r>
              <a:rPr lang="en-IE" dirty="0"/>
              <a:t> </a:t>
            </a:r>
            <a:r>
              <a:rPr lang="en-IE" dirty="0" err="1"/>
              <a:t>implementeert</a:t>
            </a:r>
            <a:r>
              <a:rPr lang="en-IE" dirty="0"/>
              <a:t>: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19</a:t>
            </a:fld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DB0A10EC-9EE6-47AE-B305-1732DEC29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81412" y="1694955"/>
            <a:ext cx="6010026" cy="4655928"/>
          </a:xfrm>
          <a:prstGeom prst="rect">
            <a:avLst/>
          </a:prstGeom>
        </p:spPr>
      </p:pic>
      <p:pic>
        <p:nvPicPr>
          <p:cNvPr id="13314" name="Picture 2" descr="Image result for enhance csi">
            <a:extLst>
              <a:ext uri="{FF2B5EF4-FFF2-40B4-BE49-F238E27FC236}">
                <a16:creationId xmlns:a16="http://schemas.microsoft.com/office/drawing/2014/main" id="{D3A79818-A9E7-4B02-A98C-54B0032E7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999" y="3752850"/>
            <a:ext cx="552450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E951C0DF-04B2-449B-A737-3C6FEEB024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999" y="2633448"/>
            <a:ext cx="12192000" cy="170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50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DD5C77-C461-40DE-88C1-207B3D542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7D1A5E-270A-461F-828C-2DE7E35BC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6B447FB-5768-473F-80BA-CA61342BC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2</a:t>
            </a:fld>
            <a:endParaRPr lang="nl-NL" dirty="0"/>
          </a:p>
        </p:txBody>
      </p:sp>
      <p:pic>
        <p:nvPicPr>
          <p:cNvPr id="8194" name="Picture 2" descr="Image result for repetition  joke">
            <a:extLst>
              <a:ext uri="{FF2B5EF4-FFF2-40B4-BE49-F238E27FC236}">
                <a16:creationId xmlns:a16="http://schemas.microsoft.com/office/drawing/2014/main" id="{E23760F5-5DC3-4308-B8AA-2C59A2842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495" y="0"/>
            <a:ext cx="8562975" cy="685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20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CompareTo</a:t>
            </a:r>
            <a:r>
              <a:rPr lang="en-IE" dirty="0"/>
              <a:t>() method in </a:t>
            </a:r>
            <a:r>
              <a:rPr lang="en-IE" dirty="0" err="1"/>
              <a:t>IComparable</a:t>
            </a:r>
            <a:endParaRPr lang="en-IE" dirty="0"/>
          </a:p>
        </p:txBody>
      </p:sp>
      <p:pic>
        <p:nvPicPr>
          <p:cNvPr id="14338" name="Picture 2" descr="Image result for font for ants">
            <a:extLst>
              <a:ext uri="{FF2B5EF4-FFF2-40B4-BE49-F238E27FC236}">
                <a16:creationId xmlns:a16="http://schemas.microsoft.com/office/drawing/2014/main" id="{D24B5B6D-EECA-4C82-A963-1CD2707A5C4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9645" y="2890837"/>
            <a:ext cx="57150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20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57A0664-8DBB-4FD2-85BA-BCBAEFD6D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003" y="1333849"/>
            <a:ext cx="5193312" cy="546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20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>
          <a:xfrm>
            <a:off x="1874874" y="0"/>
            <a:ext cx="8793126" cy="1143000"/>
          </a:xfrm>
        </p:spPr>
        <p:txBody>
          <a:bodyPr/>
          <a:lstStyle/>
          <a:p>
            <a:pPr eaLnBrk="1" hangingPunct="1"/>
            <a:r>
              <a:rPr lang="en-US" dirty="0" err="1"/>
              <a:t>IComparable</a:t>
            </a:r>
            <a:endParaRPr lang="en-US" dirty="0"/>
          </a:p>
        </p:txBody>
      </p:sp>
      <p:sp>
        <p:nvSpPr>
          <p:cNvPr id="51205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676400"/>
            <a:ext cx="8305800" cy="4572000"/>
          </a:xfrm>
        </p:spPr>
        <p:txBody>
          <a:bodyPr/>
          <a:lstStyle/>
          <a:p>
            <a:pPr eaLnBrk="1" hangingPunct="1"/>
            <a:r>
              <a:rPr lang="en-US" b="1" dirty="0" err="1">
                <a:latin typeface="Courier New" pitchFamily="1" charset="0"/>
              </a:rPr>
              <a:t>IComparable</a:t>
            </a:r>
            <a:r>
              <a:rPr lang="en-US" dirty="0"/>
              <a:t> is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verrassend</a:t>
            </a:r>
            <a:r>
              <a:rPr lang="en-US" dirty="0"/>
              <a:t> </a:t>
            </a:r>
            <a:r>
              <a:rPr lang="en-US" dirty="0" err="1"/>
              <a:t>eenvoudige</a:t>
            </a:r>
            <a:r>
              <a:rPr lang="en-US" dirty="0"/>
              <a:t> </a:t>
            </a:r>
            <a:r>
              <a:rPr lang="en-US" dirty="0" err="1"/>
              <a:t>inteface</a:t>
            </a:r>
            <a:endParaRPr lang="en-US" dirty="0"/>
          </a:p>
          <a:p>
            <a:pPr lvl="1" eaLnBrk="1" hangingPunct="1"/>
            <a:r>
              <a:rPr lang="en-US" dirty="0" err="1"/>
              <a:t>Bevat</a:t>
            </a:r>
            <a:r>
              <a:rPr lang="en-US" dirty="0"/>
              <a:t> 1 </a:t>
            </a:r>
            <a:r>
              <a:rPr lang="en-US" dirty="0" err="1"/>
              <a:t>definitie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>
                <a:latin typeface="Courier New" pitchFamily="1" charset="0"/>
              </a:rPr>
              <a:t>CompareTo</a:t>
            </a:r>
            <a:r>
              <a:rPr lang="en-US" dirty="0">
                <a:latin typeface="Courier New" pitchFamily="1" charset="0"/>
              </a:rPr>
              <a:t>()</a:t>
            </a:r>
            <a:r>
              <a:rPr lang="en-US" dirty="0"/>
              <a:t> </a:t>
            </a:r>
            <a:r>
              <a:rPr lang="en-US" dirty="0" err="1"/>
              <a:t>methode</a:t>
            </a:r>
            <a:endParaRPr lang="en-US" dirty="0"/>
          </a:p>
          <a:p>
            <a:pPr lvl="2" eaLnBrk="1" hangingPunct="1"/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methode</a:t>
            </a:r>
            <a:r>
              <a:rPr lang="en-US" dirty="0"/>
              <a:t> </a:t>
            </a:r>
            <a:r>
              <a:rPr lang="en-US" dirty="0" err="1"/>
              <a:t>vergelijkt</a:t>
            </a:r>
            <a:r>
              <a:rPr lang="en-US" dirty="0"/>
              <a:t> het </a:t>
            </a:r>
            <a:r>
              <a:rPr lang="en-US" dirty="0" err="1"/>
              <a:t>huidige</a:t>
            </a:r>
            <a:r>
              <a:rPr lang="en-US" dirty="0"/>
              <a:t> object met het </a:t>
            </a:r>
            <a:r>
              <a:rPr lang="en-US" dirty="0" err="1"/>
              <a:t>doorgegeven</a:t>
            </a:r>
            <a:r>
              <a:rPr lang="en-US" dirty="0"/>
              <a:t> object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geeft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int </a:t>
            </a:r>
            <a:r>
              <a:rPr lang="en-US" dirty="0" err="1"/>
              <a:t>terug</a:t>
            </a:r>
            <a:r>
              <a:rPr lang="en-US" dirty="0"/>
              <a:t>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24600"/>
            <a:ext cx="2057400" cy="381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D3A1065-35B7-4D09-8812-765A8A0D149F}" type="slidenum">
              <a:rPr lang="en-US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96"/>
          <a:stretch/>
        </p:blipFill>
        <p:spPr bwMode="auto">
          <a:xfrm>
            <a:off x="3050042" y="3038475"/>
            <a:ext cx="6657975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3357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1704754" y="0"/>
            <a:ext cx="9144000" cy="1143000"/>
          </a:xfrm>
        </p:spPr>
        <p:txBody>
          <a:bodyPr/>
          <a:lstStyle/>
          <a:p>
            <a:r>
              <a:rPr lang="en-US" dirty="0" err="1"/>
              <a:t>IComparable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24600"/>
            <a:ext cx="2057400" cy="381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49D8FBE-C2D4-4DEB-8F56-FD025DA8B89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53253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8236"/>
          <a:stretch/>
        </p:blipFill>
        <p:spPr bwMode="auto">
          <a:xfrm>
            <a:off x="1108891" y="1754988"/>
            <a:ext cx="7315200" cy="2020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971346FC-D4E5-4884-8F31-773FB41E0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4754" y="1289050"/>
            <a:ext cx="8305800" cy="1002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9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5000"/>
              <a:buFont typeface="Times" pitchFamily="18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1135063" indent="-220663" algn="just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503363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1898650" indent="-2047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355850" indent="-2047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813050" indent="-2047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270250" indent="-2047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727450" indent="-2047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sz="1600" dirty="0" err="1"/>
              <a:t>CompareTo</a:t>
            </a:r>
            <a:r>
              <a:rPr lang="en-US" sz="1600" dirty="0"/>
              <a:t>() </a:t>
            </a:r>
            <a:r>
              <a:rPr lang="en-US" sz="1600" dirty="0" err="1"/>
              <a:t>waarheidstabel</a:t>
            </a:r>
            <a:r>
              <a:rPr lang="en-US" sz="1600" dirty="0"/>
              <a:t> </a:t>
            </a:r>
            <a:r>
              <a:rPr lang="en-US" sz="1600" dirty="0" err="1"/>
              <a:t>zoals</a:t>
            </a:r>
            <a:r>
              <a:rPr lang="en-US" sz="1600" dirty="0"/>
              <a:t> je </a:t>
            </a:r>
            <a:r>
              <a:rPr lang="en-US" sz="1600" dirty="0" err="1"/>
              <a:t>liefst</a:t>
            </a:r>
            <a:r>
              <a:rPr lang="en-US" sz="1600" dirty="0"/>
              <a:t> </a:t>
            </a:r>
            <a:r>
              <a:rPr lang="en-US" sz="1600" dirty="0" err="1"/>
              <a:t>implementeert</a:t>
            </a:r>
            <a:r>
              <a:rPr lang="en-US" sz="1600" dirty="0"/>
              <a:t> </a:t>
            </a:r>
            <a:r>
              <a:rPr lang="en-US" sz="1600" dirty="0" err="1"/>
              <a:t>volgens</a:t>
            </a:r>
            <a:r>
              <a:rPr lang="en-US" sz="1600" dirty="0"/>
              <a:t> .NET:</a:t>
            </a:r>
          </a:p>
        </p:txBody>
      </p:sp>
      <p:pic>
        <p:nvPicPr>
          <p:cNvPr id="16386" name="Picture 2" descr="https://i.imgflip.com/2a8i9q.jpg">
            <a:extLst>
              <a:ext uri="{FF2B5EF4-FFF2-40B4-BE49-F238E27FC236}">
                <a16:creationId xmlns:a16="http://schemas.microsoft.com/office/drawing/2014/main" id="{BA7651B3-9D62-4C1C-8CFE-DE62AD003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349" y="2383971"/>
            <a:ext cx="4384916" cy="438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041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Implementatie</a:t>
            </a:r>
            <a:r>
              <a:rPr lang="en-IE" dirty="0"/>
              <a:t> </a:t>
            </a:r>
            <a:r>
              <a:rPr lang="en-IE" dirty="0" err="1"/>
              <a:t>IComparable</a:t>
            </a:r>
            <a:r>
              <a:rPr lang="en-IE" dirty="0"/>
              <a:t> in </a:t>
            </a:r>
            <a:r>
              <a:rPr lang="en-IE" dirty="0" err="1"/>
              <a:t>eigen</a:t>
            </a:r>
            <a:r>
              <a:rPr lang="en-IE" dirty="0"/>
              <a:t> </a:t>
            </a:r>
            <a:r>
              <a:rPr lang="en-IE" dirty="0" err="1"/>
              <a:t>klasse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23</a:t>
            </a:fld>
            <a:endParaRPr lang="nl-NL" dirty="0"/>
          </a:p>
        </p:txBody>
      </p:sp>
      <p:grpSp>
        <p:nvGrpSpPr>
          <p:cNvPr id="13" name="Groep 12"/>
          <p:cNvGrpSpPr/>
          <p:nvPr/>
        </p:nvGrpSpPr>
        <p:grpSpPr>
          <a:xfrm>
            <a:off x="3234402" y="1328739"/>
            <a:ext cx="7224048" cy="4190446"/>
            <a:chOff x="1710402" y="2695149"/>
            <a:chExt cx="5594165" cy="2824035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710402" y="2699784"/>
              <a:ext cx="5553075" cy="281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Rechthoek 5"/>
            <p:cNvSpPr/>
            <p:nvPr/>
          </p:nvSpPr>
          <p:spPr bwMode="auto">
            <a:xfrm>
              <a:off x="2541183" y="2695149"/>
              <a:ext cx="1084519" cy="292600"/>
            </a:xfrm>
            <a:prstGeom prst="rect">
              <a:avLst/>
            </a:prstGeom>
            <a:solidFill>
              <a:srgbClr val="FF8800">
                <a:alpha val="2196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r" eaLnBrk="0" hangingPunct="0"/>
              <a:endParaRPr lang="en-IE" dirty="0"/>
            </a:p>
          </p:txBody>
        </p:sp>
        <p:sp>
          <p:nvSpPr>
            <p:cNvPr id="7" name="Rechthoek 6"/>
            <p:cNvSpPr/>
            <p:nvPr/>
          </p:nvSpPr>
          <p:spPr bwMode="auto">
            <a:xfrm>
              <a:off x="2013099" y="4314841"/>
              <a:ext cx="5291468" cy="810051"/>
            </a:xfrm>
            <a:prstGeom prst="rect">
              <a:avLst/>
            </a:prstGeom>
            <a:solidFill>
              <a:srgbClr val="FF8800">
                <a:alpha val="2196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r" eaLnBrk="0" hangingPunct="0"/>
              <a:endParaRPr lang="en-IE" dirty="0"/>
            </a:p>
          </p:txBody>
        </p:sp>
      </p:grpSp>
      <p:sp>
        <p:nvSpPr>
          <p:cNvPr id="8" name="Rechthoek 7">
            <a:extLst>
              <a:ext uri="{FF2B5EF4-FFF2-40B4-BE49-F238E27FC236}">
                <a16:creationId xmlns:a16="http://schemas.microsoft.com/office/drawing/2014/main" id="{DDA92540-FDFF-4E0F-B3B2-37A540F02D2F}"/>
              </a:ext>
            </a:extLst>
          </p:cNvPr>
          <p:cNvSpPr/>
          <p:nvPr/>
        </p:nvSpPr>
        <p:spPr bwMode="auto">
          <a:xfrm>
            <a:off x="2701255" y="3246539"/>
            <a:ext cx="3976382" cy="29361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5C6E4E70-005F-4570-9E40-66C5EBD7BC06}"/>
              </a:ext>
            </a:extLst>
          </p:cNvPr>
          <p:cNvSpPr/>
          <p:nvPr/>
        </p:nvSpPr>
        <p:spPr bwMode="auto">
          <a:xfrm>
            <a:off x="3625291" y="5023779"/>
            <a:ext cx="3976382" cy="29361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867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883" y="787490"/>
            <a:ext cx="4551178" cy="2184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56947" y="0"/>
            <a:ext cx="7699375" cy="922338"/>
          </a:xfrm>
        </p:spPr>
        <p:txBody>
          <a:bodyPr/>
          <a:lstStyle/>
          <a:p>
            <a:r>
              <a:rPr lang="en-IE" dirty="0" err="1"/>
              <a:t>CompareTo</a:t>
            </a:r>
            <a:r>
              <a:rPr lang="en-IE" dirty="0"/>
              <a:t> </a:t>
            </a:r>
            <a:r>
              <a:rPr lang="en-IE" dirty="0" err="1"/>
              <a:t>implementatie</a:t>
            </a:r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24</a:t>
            </a:fld>
            <a:endParaRPr lang="nl-NL" dirty="0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14423" y="2431867"/>
            <a:ext cx="4352925" cy="3971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hthoek 5"/>
          <p:cNvSpPr/>
          <p:nvPr/>
        </p:nvSpPr>
        <p:spPr bwMode="auto">
          <a:xfrm>
            <a:off x="4536560" y="4293575"/>
            <a:ext cx="5291468" cy="1745718"/>
          </a:xfrm>
          <a:prstGeom prst="rect">
            <a:avLst/>
          </a:prstGeom>
          <a:solidFill>
            <a:srgbClr val="FF8800">
              <a:alpha val="2196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r" eaLnBrk="0" hangingPunct="0"/>
            <a:r>
              <a:rPr lang="en-IE" dirty="0" err="1"/>
              <a:t>Sorteren</a:t>
            </a:r>
            <a:r>
              <a:rPr lang="en-IE" dirty="0"/>
              <a:t> op </a:t>
            </a:r>
            <a:r>
              <a:rPr lang="en-IE" dirty="0" err="1"/>
              <a:t>oppervlakte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11436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Werking</a:t>
            </a:r>
            <a:r>
              <a:rPr lang="en-IE" dirty="0"/>
              <a:t> nu:</a:t>
            </a:r>
          </a:p>
        </p:txBody>
      </p:sp>
      <p:pic>
        <p:nvPicPr>
          <p:cNvPr id="17410" name="Picture 2" descr="Image result for meme it works">
            <a:extLst>
              <a:ext uri="{FF2B5EF4-FFF2-40B4-BE49-F238E27FC236}">
                <a16:creationId xmlns:a16="http://schemas.microsoft.com/office/drawing/2014/main" id="{4C6A5335-DF14-4A28-ACEF-4733EB2968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4597" y="3016251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25</a:t>
            </a:fld>
            <a:endParaRPr lang="nl-NL" dirty="0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6443" y="1082207"/>
            <a:ext cx="5686397" cy="4131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83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24597" y="767837"/>
            <a:ext cx="3208867" cy="1845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78668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En </a:t>
            </a:r>
            <a:r>
              <a:rPr lang="en-IE" dirty="0" err="1"/>
              <a:t>zo</a:t>
            </a:r>
            <a:r>
              <a:rPr lang="en-IE" dirty="0"/>
              <a:t> </a:t>
            </a:r>
            <a:r>
              <a:rPr lang="en-IE" dirty="0" err="1"/>
              <a:t>voort</a:t>
            </a:r>
            <a:r>
              <a:rPr lang="en-IE" dirty="0"/>
              <a:t>: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26</a:t>
            </a:fld>
            <a:endParaRPr lang="nl-NL" dirty="0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4068" y="1280116"/>
            <a:ext cx="4057650" cy="2724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hthoek 5"/>
          <p:cNvSpPr/>
          <p:nvPr/>
        </p:nvSpPr>
        <p:spPr bwMode="auto">
          <a:xfrm>
            <a:off x="2633332" y="2709324"/>
            <a:ext cx="5291468" cy="1681923"/>
          </a:xfrm>
          <a:prstGeom prst="rect">
            <a:avLst/>
          </a:prstGeom>
          <a:solidFill>
            <a:srgbClr val="FF8800">
              <a:alpha val="2196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r" eaLnBrk="0" hangingPunct="0"/>
            <a:r>
              <a:rPr lang="en-IE" dirty="0" err="1"/>
              <a:t>Indien</a:t>
            </a:r>
            <a:r>
              <a:rPr lang="en-IE" dirty="0"/>
              <a:t> </a:t>
            </a:r>
            <a:r>
              <a:rPr lang="en-IE" dirty="0" err="1"/>
              <a:t>oppervlakte</a:t>
            </a:r>
            <a:r>
              <a:rPr lang="en-IE" dirty="0"/>
              <a:t> </a:t>
            </a:r>
            <a:r>
              <a:rPr lang="en-IE" dirty="0" err="1"/>
              <a:t>gelijk</a:t>
            </a:r>
            <a:r>
              <a:rPr lang="en-IE" dirty="0"/>
              <a:t> is: </a:t>
            </a:r>
            <a:r>
              <a:rPr lang="en-IE" dirty="0" err="1"/>
              <a:t>sorteren</a:t>
            </a:r>
            <a:r>
              <a:rPr lang="en-IE" dirty="0"/>
              <a:t> op </a:t>
            </a:r>
            <a:r>
              <a:rPr lang="en-IE" dirty="0" err="1"/>
              <a:t>inwoners</a:t>
            </a:r>
            <a:endParaRPr lang="en-IE" dirty="0"/>
          </a:p>
        </p:txBody>
      </p:sp>
      <p:pic>
        <p:nvPicPr>
          <p:cNvPr id="18434" name="Picture 2" descr="Great Job Success GIF">
            <a:extLst>
              <a:ext uri="{FF2B5EF4-FFF2-40B4-BE49-F238E27FC236}">
                <a16:creationId xmlns:a16="http://schemas.microsoft.com/office/drawing/2014/main" id="{6EDE82AB-A733-41EF-8953-3757DD5A8F0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814" y="4183659"/>
            <a:ext cx="3527266" cy="264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07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6D931F-0ECA-4A41-9251-A4CD47979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Interfaces </a:t>
            </a:r>
            <a:r>
              <a:rPr lang="nl-BE" dirty="0" err="1"/>
              <a:t>everywhere</a:t>
            </a:r>
            <a:r>
              <a:rPr lang="nl-BE" dirty="0"/>
              <a:t> in .NET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EFD081-7B47-416D-B205-34C0B3E0C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l-BE" dirty="0"/>
              <a:t>Most </a:t>
            </a:r>
            <a:r>
              <a:rPr lang="nl-BE" dirty="0" err="1"/>
              <a:t>popular</a:t>
            </a:r>
            <a:r>
              <a:rPr lang="nl-BE" dirty="0"/>
              <a:t> interfaces:</a:t>
            </a:r>
          </a:p>
          <a:p>
            <a:pPr lvl="1"/>
            <a:r>
              <a:rPr lang="nl-BE" dirty="0" err="1"/>
              <a:t>IEnumerable</a:t>
            </a:r>
            <a:r>
              <a:rPr lang="nl-BE" dirty="0"/>
              <a:t> (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IEnumerable</a:t>
            </a:r>
            <a:r>
              <a:rPr lang="nl-BE" dirty="0"/>
              <a:t>):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foreach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LINQ</a:t>
            </a:r>
          </a:p>
          <a:p>
            <a:pPr lvl="1"/>
            <a:r>
              <a:rPr lang="nl-BE" dirty="0" err="1"/>
              <a:t>IDisposable</a:t>
            </a:r>
            <a:r>
              <a:rPr lang="nl-BE" dirty="0"/>
              <a:t>: </a:t>
            </a:r>
            <a:r>
              <a:rPr lang="nl-BE" dirty="0" err="1"/>
              <a:t>for</a:t>
            </a:r>
            <a:r>
              <a:rPr lang="nl-BE" dirty="0"/>
              <a:t> resources </a:t>
            </a:r>
            <a:r>
              <a:rPr lang="nl-BE" dirty="0" err="1"/>
              <a:t>requiring</a:t>
            </a:r>
            <a:r>
              <a:rPr lang="nl-BE" dirty="0"/>
              <a:t> </a:t>
            </a:r>
            <a:r>
              <a:rPr lang="nl-BE" dirty="0" err="1"/>
              <a:t>cleanup</a:t>
            </a:r>
            <a:r>
              <a:rPr lang="nl-BE" dirty="0"/>
              <a:t>, </a:t>
            </a:r>
            <a:r>
              <a:rPr lang="nl-BE" dirty="0" err="1"/>
              <a:t>used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using</a:t>
            </a:r>
            <a:endParaRPr lang="nl-BE" dirty="0"/>
          </a:p>
          <a:p>
            <a:pPr lvl="1"/>
            <a:r>
              <a:rPr lang="nl-BE" dirty="0" err="1"/>
              <a:t>IQueryable</a:t>
            </a:r>
            <a:r>
              <a:rPr lang="nl-BE" dirty="0"/>
              <a:t>: </a:t>
            </a:r>
            <a:r>
              <a:rPr lang="nl-BE" dirty="0" err="1"/>
              <a:t>lets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execute</a:t>
            </a:r>
            <a:r>
              <a:rPr lang="nl-BE" dirty="0"/>
              <a:t> </a:t>
            </a:r>
            <a:r>
              <a:rPr lang="nl-BE" dirty="0" err="1"/>
              <a:t>requests</a:t>
            </a:r>
            <a:r>
              <a:rPr lang="nl-BE" dirty="0"/>
              <a:t> </a:t>
            </a:r>
            <a:r>
              <a:rPr lang="nl-BE" dirty="0" err="1"/>
              <a:t>against</a:t>
            </a:r>
            <a:r>
              <a:rPr lang="nl-BE" dirty="0"/>
              <a:t> </a:t>
            </a:r>
            <a:r>
              <a:rPr lang="nl-BE" dirty="0" err="1"/>
              <a:t>queriable</a:t>
            </a:r>
            <a:r>
              <a:rPr lang="nl-BE" dirty="0"/>
              <a:t> data sources.</a:t>
            </a:r>
          </a:p>
          <a:p>
            <a:pPr lvl="1"/>
            <a:r>
              <a:rPr lang="nl-BE" dirty="0" err="1"/>
              <a:t>INotifyPropertyChange</a:t>
            </a:r>
            <a:r>
              <a:rPr lang="nl-BE" dirty="0"/>
              <a:t> : For data binding </a:t>
            </a:r>
            <a:r>
              <a:rPr lang="nl-BE" dirty="0" err="1"/>
              <a:t>to</a:t>
            </a:r>
            <a:r>
              <a:rPr lang="nl-BE" dirty="0"/>
              <a:t> UI classes in WPF, </a:t>
            </a:r>
            <a:r>
              <a:rPr lang="nl-BE" dirty="0" err="1"/>
              <a:t>winforms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silverlight</a:t>
            </a:r>
            <a:endParaRPr lang="nl-BE" dirty="0"/>
          </a:p>
          <a:p>
            <a:pPr lvl="1"/>
            <a:r>
              <a:rPr lang="nl-BE" dirty="0" err="1"/>
              <a:t>IComparable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IComparer</a:t>
            </a:r>
            <a:r>
              <a:rPr lang="nl-BE" dirty="0"/>
              <a:t>: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generalized</a:t>
            </a:r>
            <a:r>
              <a:rPr lang="nl-BE" dirty="0"/>
              <a:t> </a:t>
            </a:r>
            <a:r>
              <a:rPr lang="nl-BE" dirty="0" err="1"/>
              <a:t>sorting</a:t>
            </a:r>
            <a:endParaRPr lang="nl-BE" dirty="0"/>
          </a:p>
          <a:p>
            <a:pPr lvl="1"/>
            <a:r>
              <a:rPr lang="nl-BE" dirty="0" err="1"/>
              <a:t>IEquatable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IEqualityComparer</a:t>
            </a:r>
            <a:r>
              <a:rPr lang="nl-BE" dirty="0"/>
              <a:t>: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generalized</a:t>
            </a:r>
            <a:r>
              <a:rPr lang="nl-BE" dirty="0"/>
              <a:t> </a:t>
            </a:r>
            <a:r>
              <a:rPr lang="nl-BE" dirty="0" err="1"/>
              <a:t>equality</a:t>
            </a:r>
            <a:endParaRPr lang="nl-BE" dirty="0"/>
          </a:p>
          <a:p>
            <a:pPr lvl="1"/>
            <a:r>
              <a:rPr lang="nl-BE" dirty="0" err="1"/>
              <a:t>IList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ICollection</a:t>
            </a:r>
            <a:r>
              <a:rPr lang="nl-BE" dirty="0"/>
              <a:t>: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mutable</a:t>
            </a:r>
            <a:r>
              <a:rPr lang="nl-BE" dirty="0"/>
              <a:t> </a:t>
            </a:r>
            <a:r>
              <a:rPr lang="nl-BE" dirty="0" err="1"/>
              <a:t>collections</a:t>
            </a:r>
            <a:endParaRPr lang="nl-BE" dirty="0"/>
          </a:p>
          <a:p>
            <a:pPr lvl="1"/>
            <a:r>
              <a:rPr lang="nl-BE" dirty="0" err="1"/>
              <a:t>IDictionary</a:t>
            </a:r>
            <a:r>
              <a:rPr lang="nl-BE" dirty="0"/>
              <a:t>: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lookup</a:t>
            </a:r>
            <a:r>
              <a:rPr lang="nl-BE" dirty="0"/>
              <a:t> </a:t>
            </a:r>
            <a:r>
              <a:rPr lang="nl-BE" dirty="0" err="1"/>
              <a:t>collections</a:t>
            </a:r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marL="477837" lvl="1" indent="0">
              <a:buNone/>
            </a:pPr>
            <a:endParaRPr lang="nl-BE" dirty="0"/>
          </a:p>
          <a:p>
            <a:pPr marL="477837" lvl="1" indent="0">
              <a:buNone/>
            </a:pPr>
            <a:r>
              <a:rPr lang="nl-BE" dirty="0"/>
              <a:t>(ter info. Moet je niet weten)</a:t>
            </a: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666014B-C01C-406B-8D7A-9E5B1FADF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27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65621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ICloneable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ICloneable</a:t>
            </a:r>
            <a:r>
              <a:rPr lang="nl-BE" dirty="0"/>
              <a:t> zorgt ervoor dat we objecten kunnen </a:t>
            </a:r>
            <a:r>
              <a:rPr lang="nl-BE" dirty="0" err="1"/>
              <a:t>clonen</a:t>
            </a:r>
            <a:r>
              <a:rPr lang="nl-BE" dirty="0"/>
              <a:t> (= exacte copy maken).</a:t>
            </a:r>
          </a:p>
          <a:p>
            <a:endParaRPr lang="nl-BE" dirty="0"/>
          </a:p>
          <a:p>
            <a:r>
              <a:rPr lang="nl-BE" dirty="0"/>
              <a:t>Voorbeeld: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pPr lvl="1"/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28</a:t>
            </a:fld>
            <a:endParaRPr lang="nl-NL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925" y="3071814"/>
            <a:ext cx="424815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62252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Uitgewerkt voorbeeld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hlinkClick r:id="rId2"/>
              </a:rPr>
              <a:t>http://www.codeguru.com/csharp/csharp/cs_syntax/interfaces/article.php/c7563</a:t>
            </a:r>
            <a:r>
              <a:rPr lang="nl-BE" dirty="0"/>
              <a:t> </a:t>
            </a:r>
          </a:p>
          <a:p>
            <a:endParaRPr lang="nl-BE" dirty="0"/>
          </a:p>
          <a:p>
            <a:r>
              <a:rPr lang="nl-BE" dirty="0"/>
              <a:t>Gebruik interfaces, is/as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29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1381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FA6AC-A036-4AD0-A24D-8818AC33D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21BC57F-EDCF-4CCE-A0DF-FFB351CBB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439E27A-8D78-413A-AB31-63E22C0B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3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992DBDC-CA7E-4FF4-8CA8-7BBB066C6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09" y="2118307"/>
            <a:ext cx="11143377" cy="241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28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Alles</a:t>
            </a:r>
            <a:r>
              <a:rPr lang="en-IE" dirty="0"/>
              <a:t> in 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voorbeeld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Zie</a:t>
            </a:r>
            <a:r>
              <a:rPr lang="en-IE" dirty="0"/>
              <a:t> </a:t>
            </a:r>
            <a:r>
              <a:rPr lang="en-IE" dirty="0" err="1"/>
              <a:t>volgende</a:t>
            </a:r>
            <a:r>
              <a:rPr lang="en-IE" dirty="0"/>
              <a:t> les </a:t>
            </a:r>
            <a:r>
              <a:rPr lang="en-IE" dirty="0" err="1"/>
              <a:t>voor</a:t>
            </a:r>
            <a:r>
              <a:rPr lang="en-IE" dirty="0"/>
              <a:t> 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uitgewerkte</a:t>
            </a:r>
            <a:r>
              <a:rPr lang="en-IE" dirty="0"/>
              <a:t> </a:t>
            </a:r>
            <a:r>
              <a:rPr lang="en-IE" dirty="0" err="1"/>
              <a:t>applicatie</a:t>
            </a:r>
            <a:r>
              <a:rPr lang="en-IE" dirty="0"/>
              <a:t> met Interfaces en </a:t>
            </a:r>
            <a:r>
              <a:rPr lang="en-IE" dirty="0" err="1"/>
              <a:t>overerving</a:t>
            </a:r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30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4161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200" dirty="0"/>
              <a:t>Polymorfisme + interface= WIN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07DCCE98-C9D1-4FEF-ADDE-AE30A9E734C1}" type="slidenum">
              <a:rPr lang="nl-NL" smtClean="0"/>
              <a:pPr>
                <a:defRPr/>
              </a:pPr>
              <a:t>31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96737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Gebruik</a:t>
            </a:r>
            <a:r>
              <a:rPr lang="en-IE" dirty="0"/>
              <a:t> </a:t>
            </a:r>
            <a:r>
              <a:rPr lang="en-IE" dirty="0" err="1"/>
              <a:t>eigen</a:t>
            </a:r>
            <a:r>
              <a:rPr lang="en-IE" dirty="0"/>
              <a:t> interfaces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Mens</a:t>
            </a:r>
            <a:r>
              <a:rPr lang="en-IE" dirty="0"/>
              <a:t> </a:t>
            </a:r>
            <a:r>
              <a:rPr lang="en-IE" dirty="0" err="1"/>
              <a:t>zegt</a:t>
            </a:r>
            <a:r>
              <a:rPr lang="en-IE" dirty="0"/>
              <a:t> “Hoi” </a:t>
            </a:r>
            <a:r>
              <a:rPr lang="en-IE" dirty="0" err="1"/>
              <a:t>bij</a:t>
            </a:r>
            <a:r>
              <a:rPr lang="en-IE" dirty="0"/>
              <a:t> </a:t>
            </a:r>
            <a:r>
              <a:rPr lang="en-IE" dirty="0" err="1"/>
              <a:t>Spreek</a:t>
            </a:r>
            <a:endParaRPr lang="en-IE" dirty="0"/>
          </a:p>
          <a:p>
            <a:r>
              <a:rPr lang="en-IE" dirty="0" err="1"/>
              <a:t>Politieker</a:t>
            </a:r>
            <a:r>
              <a:rPr lang="en-IE" dirty="0"/>
              <a:t> </a:t>
            </a:r>
            <a:r>
              <a:rPr lang="en-IE" dirty="0" err="1"/>
              <a:t>zegt</a:t>
            </a:r>
            <a:r>
              <a:rPr lang="en-IE" dirty="0"/>
              <a:t> “</a:t>
            </a:r>
            <a:r>
              <a:rPr lang="en-IE" dirty="0" err="1"/>
              <a:t>Godvermiljaardedeju</a:t>
            </a:r>
            <a:r>
              <a:rPr lang="en-IE" dirty="0"/>
              <a:t>” </a:t>
            </a:r>
            <a:r>
              <a:rPr lang="en-IE" dirty="0" err="1"/>
              <a:t>bij</a:t>
            </a:r>
            <a:r>
              <a:rPr lang="en-IE" dirty="0"/>
              <a:t> </a:t>
            </a:r>
            <a:r>
              <a:rPr lang="en-IE" dirty="0" err="1"/>
              <a:t>Vloek</a:t>
            </a:r>
            <a:endParaRPr lang="en-IE" dirty="0"/>
          </a:p>
          <a:p>
            <a:r>
              <a:rPr lang="en-IE" dirty="0" err="1"/>
              <a:t>Advocaat</a:t>
            </a:r>
            <a:r>
              <a:rPr lang="en-IE" dirty="0"/>
              <a:t> </a:t>
            </a:r>
            <a:r>
              <a:rPr lang="en-IE" dirty="0" err="1"/>
              <a:t>zegt</a:t>
            </a:r>
            <a:r>
              <a:rPr lang="en-IE" dirty="0"/>
              <a:t> “</a:t>
            </a:r>
            <a:r>
              <a:rPr lang="en-IE" dirty="0" err="1"/>
              <a:t>Shiiiit</a:t>
            </a:r>
            <a:r>
              <a:rPr lang="en-IE" dirty="0"/>
              <a:t>” </a:t>
            </a:r>
            <a:r>
              <a:rPr lang="en-IE" dirty="0" err="1"/>
              <a:t>bij</a:t>
            </a:r>
            <a:r>
              <a:rPr lang="en-IE" dirty="0"/>
              <a:t> </a:t>
            </a:r>
            <a:r>
              <a:rPr lang="en-IE" dirty="0" err="1"/>
              <a:t>Vloek</a:t>
            </a:r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32</a:t>
            </a:fld>
            <a:endParaRPr lang="nl-NL" dirty="0"/>
          </a:p>
        </p:txBody>
      </p:sp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04191" y="3694739"/>
            <a:ext cx="7997373" cy="3163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985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Gebruik</a:t>
            </a:r>
            <a:r>
              <a:rPr lang="en-IE" dirty="0"/>
              <a:t> </a:t>
            </a:r>
            <a:r>
              <a:rPr lang="en-IE" dirty="0" err="1"/>
              <a:t>eigen</a:t>
            </a:r>
            <a:r>
              <a:rPr lang="en-IE" dirty="0"/>
              <a:t> interfaces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33</a:t>
            </a:fld>
            <a:endParaRPr lang="nl-NL" dirty="0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4657" y="1352502"/>
            <a:ext cx="5806151" cy="543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09308" y="1219198"/>
            <a:ext cx="7997373" cy="3163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5406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0615" y="1569755"/>
            <a:ext cx="5778714" cy="5405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Probleem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628590" y="3035945"/>
            <a:ext cx="2650094" cy="4902200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We </a:t>
            </a:r>
            <a:r>
              <a:rPr lang="en-IE" dirty="0" err="1"/>
              <a:t>willen</a:t>
            </a:r>
            <a:r>
              <a:rPr lang="en-IE" dirty="0"/>
              <a:t> </a:t>
            </a:r>
            <a:r>
              <a:rPr lang="en-IE" dirty="0" err="1"/>
              <a:t>hier</a:t>
            </a:r>
            <a:r>
              <a:rPr lang="en-IE" dirty="0"/>
              <a:t> </a:t>
            </a:r>
            <a:r>
              <a:rPr lang="en-IE" dirty="0" err="1"/>
              <a:t>enkel</a:t>
            </a:r>
            <a:r>
              <a:rPr lang="en-IE" dirty="0"/>
              <a:t> de </a:t>
            </a:r>
            <a:r>
              <a:rPr lang="en-IE" dirty="0" err="1"/>
              <a:t>mensen</a:t>
            </a:r>
            <a:r>
              <a:rPr lang="en-IE" dirty="0"/>
              <a:t> </a:t>
            </a:r>
            <a:r>
              <a:rPr lang="en-IE" dirty="0" err="1"/>
              <a:t>laten</a:t>
            </a:r>
            <a:r>
              <a:rPr lang="en-IE" dirty="0"/>
              <a:t> </a:t>
            </a:r>
            <a:r>
              <a:rPr lang="en-IE" dirty="0" err="1"/>
              <a:t>Vloeken</a:t>
            </a:r>
            <a:r>
              <a:rPr lang="en-IE" dirty="0"/>
              <a:t> die </a:t>
            </a:r>
            <a:r>
              <a:rPr lang="en-IE" dirty="0" err="1"/>
              <a:t>dat</a:t>
            </a:r>
            <a:r>
              <a:rPr lang="en-IE" dirty="0"/>
              <a:t> </a:t>
            </a:r>
            <a:r>
              <a:rPr lang="en-IE" dirty="0" err="1"/>
              <a:t>kunnen</a:t>
            </a:r>
            <a:r>
              <a:rPr lang="en-IE" dirty="0"/>
              <a:t>…..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34</a:t>
            </a:fld>
            <a:endParaRPr lang="nl-NL" dirty="0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8590" y="875315"/>
            <a:ext cx="3714750" cy="1838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kstvak 5"/>
          <p:cNvSpPr txBox="1"/>
          <p:nvPr/>
        </p:nvSpPr>
        <p:spPr>
          <a:xfrm>
            <a:off x="6745453" y="2800350"/>
            <a:ext cx="1669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????</a:t>
            </a:r>
          </a:p>
        </p:txBody>
      </p:sp>
      <p:cxnSp>
        <p:nvCxnSpPr>
          <p:cNvPr id="8" name="Rechte verbindingslijn met pijl 7"/>
          <p:cNvCxnSpPr>
            <a:cxnSpLocks/>
          </p:cNvCxnSpPr>
          <p:nvPr/>
        </p:nvCxnSpPr>
        <p:spPr bwMode="auto">
          <a:xfrm flipV="1">
            <a:off x="6628592" y="2651988"/>
            <a:ext cx="664837" cy="2915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25225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Oplossing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Eerst</a:t>
            </a:r>
            <a:r>
              <a:rPr lang="en-IE" dirty="0"/>
              <a:t> </a:t>
            </a:r>
            <a:r>
              <a:rPr lang="en-IE" dirty="0" err="1"/>
              <a:t>vragen</a:t>
            </a:r>
            <a:r>
              <a:rPr lang="en-IE" dirty="0"/>
              <a:t> of object Interface </a:t>
            </a:r>
            <a:r>
              <a:rPr lang="en-IE" dirty="0" err="1"/>
              <a:t>heeft</a:t>
            </a:r>
            <a:r>
              <a:rPr lang="en-IE" dirty="0"/>
              <a:t> </a:t>
            </a:r>
            <a:r>
              <a:rPr lang="en-IE" dirty="0" err="1"/>
              <a:t>mb</a:t>
            </a:r>
            <a:r>
              <a:rPr lang="en-IE" dirty="0"/>
              <a:t> </a:t>
            </a:r>
            <a:r>
              <a:rPr lang="en-IE" b="1" u="sng" dirty="0"/>
              <a:t>Is </a:t>
            </a:r>
            <a:r>
              <a:rPr lang="en-IE" dirty="0"/>
              <a:t>operator:</a:t>
            </a:r>
          </a:p>
          <a:p>
            <a:pPr lvl="1"/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35</a:t>
            </a:fld>
            <a:endParaRPr lang="nl-NL" dirty="0"/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94727" y="2868849"/>
            <a:ext cx="7057061" cy="3487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hthoek 7"/>
          <p:cNvSpPr/>
          <p:nvPr/>
        </p:nvSpPr>
        <p:spPr bwMode="auto">
          <a:xfrm>
            <a:off x="4544078" y="5795619"/>
            <a:ext cx="4405811" cy="314025"/>
          </a:xfrm>
          <a:prstGeom prst="rect">
            <a:avLst/>
          </a:prstGeom>
          <a:solidFill>
            <a:srgbClr val="FF8800">
              <a:alpha val="2196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832895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Oplossing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Indien</a:t>
            </a:r>
            <a:r>
              <a:rPr lang="en-IE" dirty="0"/>
              <a:t> </a:t>
            </a:r>
            <a:r>
              <a:rPr lang="en-IE" dirty="0" err="1"/>
              <a:t>huidige</a:t>
            </a:r>
            <a:r>
              <a:rPr lang="en-IE" dirty="0"/>
              <a:t> object </a:t>
            </a:r>
            <a:r>
              <a:rPr lang="en-IE" dirty="0" err="1"/>
              <a:t>IVloeker</a:t>
            </a:r>
            <a:r>
              <a:rPr lang="en-IE" dirty="0"/>
              <a:t> </a:t>
            </a:r>
            <a:r>
              <a:rPr lang="en-IE" dirty="0" err="1"/>
              <a:t>implementeert</a:t>
            </a:r>
            <a:r>
              <a:rPr lang="en-IE" dirty="0"/>
              <a:t>, object </a:t>
            </a:r>
            <a:r>
              <a:rPr lang="en-IE" dirty="0" err="1"/>
              <a:t>tijdelijk</a:t>
            </a:r>
            <a:r>
              <a:rPr lang="en-IE" dirty="0"/>
              <a:t> </a:t>
            </a:r>
            <a:r>
              <a:rPr lang="en-IE" dirty="0" err="1"/>
              <a:t>beschouwen</a:t>
            </a:r>
            <a:r>
              <a:rPr lang="en-IE" dirty="0"/>
              <a:t> </a:t>
            </a:r>
            <a:r>
              <a:rPr lang="en-IE" dirty="0" err="1"/>
              <a:t>als</a:t>
            </a:r>
            <a:r>
              <a:rPr lang="en-IE" dirty="0"/>
              <a:t> </a:t>
            </a:r>
            <a:r>
              <a:rPr lang="en-IE" dirty="0" err="1"/>
              <a:t>Ivloeker</a:t>
            </a:r>
            <a:r>
              <a:rPr lang="en-IE" dirty="0"/>
              <a:t>-object (</a:t>
            </a:r>
            <a:r>
              <a:rPr lang="en-IE" b="1" u="sng" dirty="0" err="1"/>
              <a:t>polymorfisme</a:t>
            </a:r>
            <a:r>
              <a:rPr lang="en-IE" b="1" u="sng" dirty="0"/>
              <a:t> met as operator</a:t>
            </a:r>
            <a:r>
              <a:rPr lang="en-IE" dirty="0"/>
              <a:t>):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36</a:t>
            </a:fld>
            <a:endParaRPr lang="nl-NL" dirty="0"/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33794" y="2768345"/>
            <a:ext cx="5478071" cy="4318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hthoek 5"/>
          <p:cNvSpPr/>
          <p:nvPr/>
        </p:nvSpPr>
        <p:spPr bwMode="auto">
          <a:xfrm>
            <a:off x="2381371" y="5117437"/>
            <a:ext cx="4369398" cy="613922"/>
          </a:xfrm>
          <a:prstGeom prst="rect">
            <a:avLst/>
          </a:prstGeom>
          <a:solidFill>
            <a:srgbClr val="FF8800">
              <a:alpha val="2196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en-IE" dirty="0"/>
          </a:p>
        </p:txBody>
      </p:sp>
      <p:pic>
        <p:nvPicPr>
          <p:cNvPr id="1034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4992" y="4490058"/>
            <a:ext cx="4735238" cy="1488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0566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puzzle pieces">
            <a:extLst>
              <a:ext uri="{FF2B5EF4-FFF2-40B4-BE49-F238E27FC236}">
                <a16:creationId xmlns:a16="http://schemas.microsoft.com/office/drawing/2014/main" id="{177CE908-CC56-48F4-B6C9-0F89938A4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43CFA35-CD1F-4614-B198-B2DDD6EF5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Putting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together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C20AB46-0C08-4EBB-8291-6DBD5413C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57C8C2B-3469-4544-804B-9639C9854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07DCCE98-C9D1-4FEF-ADDE-AE30A9E734C1}" type="slidenum">
              <a:rPr lang="nl-NL" smtClean="0"/>
              <a:pPr>
                <a:defRPr/>
              </a:pPr>
              <a:t>37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166518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6FE491-E885-44F3-AF15-4E1BD54E2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Putting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together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5670B58-C89E-4283-98FF-551A2F5F2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3 cases komende 2 lessen:</a:t>
            </a:r>
          </a:p>
          <a:p>
            <a:pPr lvl="1"/>
            <a:r>
              <a:rPr lang="nl-BE" dirty="0"/>
              <a:t>Fuif-simulator: compositie en is/as</a:t>
            </a:r>
          </a:p>
          <a:p>
            <a:pPr lvl="1"/>
            <a:r>
              <a:rPr lang="nl-BE" dirty="0" err="1"/>
              <a:t>HtmlGenerator</a:t>
            </a:r>
            <a:r>
              <a:rPr lang="nl-BE" dirty="0"/>
              <a:t>: abstract, virtual/</a:t>
            </a:r>
            <a:r>
              <a:rPr lang="nl-BE" dirty="0" err="1"/>
              <a:t>override</a:t>
            </a:r>
            <a:endParaRPr lang="nl-BE" dirty="0"/>
          </a:p>
          <a:p>
            <a:pPr lvl="1"/>
            <a:r>
              <a:rPr lang="nl-BE" dirty="0"/>
              <a:t>OO Game (volgende les): interfaces, objectarrays, </a:t>
            </a:r>
            <a:r>
              <a:rPr lang="nl-BE" dirty="0" err="1"/>
              <a:t>props</a:t>
            </a:r>
            <a:r>
              <a:rPr lang="nl-BE" dirty="0"/>
              <a:t>, alles, alles.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925262E-B3AF-4D98-B817-D28C326D3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38</a:t>
            </a:fld>
            <a:endParaRPr lang="nl-NL" dirty="0"/>
          </a:p>
        </p:txBody>
      </p:sp>
      <p:pic>
        <p:nvPicPr>
          <p:cNvPr id="10242" name="Picture 2" descr="Image result for examples">
            <a:extLst>
              <a:ext uri="{FF2B5EF4-FFF2-40B4-BE49-F238E27FC236}">
                <a16:creationId xmlns:a16="http://schemas.microsoft.com/office/drawing/2014/main" id="{2B299415-D2CE-4D02-B6D1-9C0956D47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21429"/>
            <a:ext cx="12192000" cy="438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002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70949" y="907256"/>
            <a:ext cx="7772400" cy="1362075"/>
          </a:xfrm>
        </p:spPr>
        <p:txBody>
          <a:bodyPr/>
          <a:lstStyle/>
          <a:p>
            <a:pPr>
              <a:defRPr/>
            </a:pPr>
            <a:r>
              <a:rPr lang="nl-BE" dirty="0"/>
              <a:t>Case 1: Fuif simulator</a:t>
            </a:r>
          </a:p>
        </p:txBody>
      </p:sp>
      <p:sp>
        <p:nvSpPr>
          <p:cNvPr id="149507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2070949" y="-667544"/>
            <a:ext cx="7772400" cy="1500187"/>
          </a:xfrm>
        </p:spPr>
        <p:txBody>
          <a:bodyPr/>
          <a:lstStyle/>
          <a:p>
            <a:r>
              <a:rPr lang="nl-BE" dirty="0"/>
              <a:t>Putting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together</a:t>
            </a:r>
            <a:endParaRPr lang="nl-BE" dirty="0"/>
          </a:p>
        </p:txBody>
      </p:sp>
      <p:sp>
        <p:nvSpPr>
          <p:cNvPr id="19460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3EE0FDFE-66BA-4B23-A2FE-B4A14666A091}" type="slidenum">
              <a:rPr lang="nl-NL" smtClean="0"/>
              <a:pPr>
                <a:defRPr/>
              </a:pPr>
              <a:t>39</a:t>
            </a:fld>
            <a:endParaRPr lang="nl-NL" dirty="0"/>
          </a:p>
        </p:txBody>
      </p:sp>
      <p:pic>
        <p:nvPicPr>
          <p:cNvPr id="6" name="Picture 2" descr="http://www.mixmag.net/sites/default/files/imagecache/article/images/Festival.jpg">
            <a:extLst>
              <a:ext uri="{FF2B5EF4-FFF2-40B4-BE49-F238E27FC236}">
                <a16:creationId xmlns:a16="http://schemas.microsoft.com/office/drawing/2014/main" id="{71D9BEFA-25C8-45EF-9AEE-B82D59C75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315" y="1665008"/>
            <a:ext cx="8463618" cy="516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959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Interface </a:t>
            </a:r>
            <a:r>
              <a:rPr lang="en-IE" dirty="0" err="1"/>
              <a:t>voorbeeld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Interface </a:t>
            </a:r>
            <a:r>
              <a:rPr lang="en-IE" dirty="0" err="1"/>
              <a:t>declaratie</a:t>
            </a:r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lvl="1"/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4</a:t>
            </a:fld>
            <a:endParaRPr lang="nl-NL" dirty="0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853" y="2008657"/>
            <a:ext cx="4743164" cy="1420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48325" y="1863853"/>
            <a:ext cx="4516662" cy="4829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hthoek 9"/>
          <p:cNvSpPr/>
          <p:nvPr/>
        </p:nvSpPr>
        <p:spPr bwMode="auto">
          <a:xfrm>
            <a:off x="8568961" y="1924900"/>
            <a:ext cx="909145" cy="268013"/>
          </a:xfrm>
          <a:prstGeom prst="rect">
            <a:avLst/>
          </a:prstGeom>
          <a:solidFill>
            <a:srgbClr val="FF8800">
              <a:alpha val="2196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IE"/>
          </a:p>
        </p:txBody>
      </p:sp>
      <p:cxnSp>
        <p:nvCxnSpPr>
          <p:cNvPr id="12" name="Rechte verbindingslijn met pijl 11"/>
          <p:cNvCxnSpPr>
            <a:cxnSpLocks/>
          </p:cNvCxnSpPr>
          <p:nvPr/>
        </p:nvCxnSpPr>
        <p:spPr bwMode="auto">
          <a:xfrm>
            <a:off x="3668486" y="2136099"/>
            <a:ext cx="490047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523226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Thinking in objects</a:t>
            </a:r>
          </a:p>
        </p:txBody>
      </p:sp>
      <p:pic>
        <p:nvPicPr>
          <p:cNvPr id="9218" name="Picture 2" descr="http://www.mixmag.net/sites/default/files/imagecache/article/images/Festival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7147" y="2971294"/>
            <a:ext cx="1217705" cy="20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40</a:t>
            </a:fld>
            <a:endParaRPr lang="nl-NL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545E9159-94DE-47F5-9068-3B72E96B4934}"/>
              </a:ext>
            </a:extLst>
          </p:cNvPr>
          <p:cNvSpPr txBox="1"/>
          <p:nvPr/>
        </p:nvSpPr>
        <p:spPr>
          <a:xfrm>
            <a:off x="598714" y="1643743"/>
            <a:ext cx="30207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Maak een “simulatie” die toelaat om vrouwen op de ruggen van mannen te plaatsen. Uiteraard kan een man maximum 1 vrouw op z’n rug aan.</a:t>
            </a:r>
          </a:p>
        </p:txBody>
      </p:sp>
    </p:spTree>
    <p:extLst>
      <p:ext uri="{BB962C8B-B14F-4D97-AF65-F5344CB8AC3E}">
        <p14:creationId xmlns:p14="http://schemas.microsoft.com/office/powerpoint/2010/main" val="16074366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41</a:t>
            </a:fld>
            <a:endParaRPr lang="nl-NL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414338"/>
            <a:ext cx="8656506" cy="585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96532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42</a:t>
            </a:fld>
            <a:endParaRPr lang="nl-NL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389" y="1585914"/>
            <a:ext cx="4669029" cy="283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56448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43</a:t>
            </a:fld>
            <a:endParaRPr lang="nl-NL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88" y="785813"/>
            <a:ext cx="6262687" cy="5823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25073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70949" y="907256"/>
            <a:ext cx="7772400" cy="1362075"/>
          </a:xfrm>
        </p:spPr>
        <p:txBody>
          <a:bodyPr/>
          <a:lstStyle/>
          <a:p>
            <a:pPr>
              <a:defRPr/>
            </a:pPr>
            <a:r>
              <a:rPr lang="nl-BE" dirty="0"/>
              <a:t>Case 2: HTML Generator</a:t>
            </a:r>
          </a:p>
        </p:txBody>
      </p:sp>
      <p:sp>
        <p:nvSpPr>
          <p:cNvPr id="149507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2070949" y="-667544"/>
            <a:ext cx="7772400" cy="1500187"/>
          </a:xfrm>
        </p:spPr>
        <p:txBody>
          <a:bodyPr/>
          <a:lstStyle/>
          <a:p>
            <a:r>
              <a:rPr lang="nl-BE" dirty="0"/>
              <a:t>Putting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together</a:t>
            </a:r>
            <a:endParaRPr lang="nl-BE" dirty="0"/>
          </a:p>
        </p:txBody>
      </p:sp>
      <p:sp>
        <p:nvSpPr>
          <p:cNvPr id="19460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3EE0FDFE-66BA-4B23-A2FE-B4A14666A091}" type="slidenum">
              <a:rPr lang="nl-NL" smtClean="0"/>
              <a:pPr>
                <a:defRPr/>
              </a:pPr>
              <a:t>44</a:t>
            </a:fld>
            <a:endParaRPr lang="nl-NL" dirty="0"/>
          </a:p>
        </p:txBody>
      </p:sp>
      <p:pic>
        <p:nvPicPr>
          <p:cNvPr id="3" name="Picture 2" descr="https://upload.wikimedia.org/wikipedia/commons/0/00/Escribano.jpg">
            <a:extLst>
              <a:ext uri="{FF2B5EF4-FFF2-40B4-BE49-F238E27FC236}">
                <a16:creationId xmlns:a16="http://schemas.microsoft.com/office/drawing/2014/main" id="{1227F322-EEDC-427A-A10E-0D094A2B6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972" y="2167426"/>
            <a:ext cx="6062353" cy="468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28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30E919-A589-452B-99E2-EC1ED11F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Doel: HTML Generator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5C7A136-B4B4-47A0-81A9-0E9047B00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728" y="1121909"/>
            <a:ext cx="10949516" cy="4902200"/>
          </a:xfrm>
        </p:spPr>
        <p:txBody>
          <a:bodyPr>
            <a:normAutofit fontScale="70000" lnSpcReduction="20000"/>
          </a:bodyPr>
          <a:lstStyle/>
          <a:p>
            <a:r>
              <a:rPr lang="nl-BE" dirty="0"/>
              <a:t>Code schrijven die van zichzelf html genereert, waarbij de tags klassen zijn:</a:t>
            </a:r>
          </a:p>
          <a:p>
            <a:endParaRPr lang="nl-BE" dirty="0"/>
          </a:p>
          <a:p>
            <a:r>
              <a:rPr lang="nl-BE" dirty="0"/>
              <a:t>Gewenste output: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sz="1400" dirty="0"/>
              <a:t>Disclaimer: Gebruik </a:t>
            </a:r>
            <a:r>
              <a:rPr lang="nl-BE" sz="1400" dirty="0" err="1"/>
              <a:t>HtmlTextWriter</a:t>
            </a:r>
            <a:r>
              <a:rPr lang="nl-BE" sz="1400" dirty="0"/>
              <a:t> als je ooit van plan bent vanuit C# code html te </a:t>
            </a:r>
            <a:r>
              <a:rPr lang="nl-BE" sz="1400" dirty="0" err="1"/>
              <a:t>maken.No</a:t>
            </a:r>
            <a:r>
              <a:rPr lang="nl-BE" sz="1400" dirty="0"/>
              <a:t> </a:t>
            </a:r>
            <a:r>
              <a:rPr lang="nl-BE" sz="1400" dirty="0" err="1"/>
              <a:t>need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reinvent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wheel</a:t>
            </a:r>
            <a:r>
              <a:rPr lang="nl-BE" sz="1400" dirty="0"/>
              <a:t> ;) </a:t>
            </a:r>
            <a:r>
              <a:rPr lang="nl-BE" sz="1400" dirty="0">
                <a:hlinkClick r:id="rId2"/>
              </a:rPr>
              <a:t>https://www.dotnetperls.com/htmltextwriter</a:t>
            </a:r>
            <a:r>
              <a:rPr lang="nl-BE" sz="1400" dirty="0"/>
              <a:t>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D6790C5-865E-41EC-9575-56E1A84B7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45</a:t>
            </a:fld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2925692-A266-4E31-95A8-8CBF52E8D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676" y="1441790"/>
            <a:ext cx="4569838" cy="397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9366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F958DE-AC33-4558-BFB2-5F55E7CBE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HTML DOM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7D6BFF-F2A2-4889-941C-5A035C335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HTML Tags hebben een “object </a:t>
            </a:r>
            <a:r>
              <a:rPr lang="nl-BE" dirty="0" err="1"/>
              <a:t>hierarchie</a:t>
            </a:r>
            <a:r>
              <a:rPr lang="nl-BE" dirty="0"/>
              <a:t>”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68F6E70-CC7F-4F64-9F3F-AD25BE0C1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46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58F5D3D-3DBA-4128-AFB9-0A729CD13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1635619"/>
            <a:ext cx="6419208" cy="5582829"/>
          </a:xfrm>
          <a:prstGeom prst="rect">
            <a:avLst/>
          </a:prstGeom>
        </p:spPr>
      </p:pic>
      <p:pic>
        <p:nvPicPr>
          <p:cNvPr id="9218" name="Picture 2" descr="HTML DOM Tree">
            <a:extLst>
              <a:ext uri="{FF2B5EF4-FFF2-40B4-BE49-F238E27FC236}">
                <a16:creationId xmlns:a16="http://schemas.microsoft.com/office/drawing/2014/main" id="{3B7DCCBB-7608-4710-938B-52068A398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071" y="2583947"/>
            <a:ext cx="571500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5172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4B6A49-1197-45AB-9408-48DBA8CD5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gaan we te werk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B4E75C8-4BF6-46E5-AC9C-D031DE1F4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We gaan eerst toelaten dat maximum 1 element(tag) in een ander element kan geplaatst worden. </a:t>
            </a:r>
          </a:p>
          <a:p>
            <a:r>
              <a:rPr lang="nl-BE" dirty="0"/>
              <a:t>In fase 2 gaan we dit uitbreiden zodat body bijvoorbeeld meer dan 1 element kan bevatten</a:t>
            </a:r>
          </a:p>
          <a:p>
            <a:endParaRPr lang="nl-BE" dirty="0"/>
          </a:p>
          <a:p>
            <a:r>
              <a:rPr lang="nl-BE" dirty="0"/>
              <a:t>Attributen is pro-oefening die je zelf kan proberen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9C29540-1EE8-4DC7-9AAC-0DA7FBA5C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47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417211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F7F1BA-7822-4C5D-800A-83741D569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HTML Element: basis van alles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8F4D6F4-EF85-4CE3-8D1E-225617472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273D8B6-D4F0-4593-80A5-2BC02EF7B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48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85B54DAC-4FCF-45DF-9643-8D47F6E6B5B3}"/>
              </a:ext>
            </a:extLst>
          </p:cNvPr>
          <p:cNvSpPr/>
          <p:nvPr/>
        </p:nvSpPr>
        <p:spPr>
          <a:xfrm>
            <a:off x="1099457" y="1754547"/>
            <a:ext cx="9067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2B91AF"/>
                </a:solidFill>
                <a:latin typeface="Consolas" panose="020B0609020204030204" pitchFamily="49" charset="0"/>
              </a:rPr>
              <a:t>HtmlElement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Tag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GenerateHTML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$"&lt;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{Tag}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&gt;"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ChildElement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ChildElement.GenerateHTML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+=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$"&lt;/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{Tag}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&gt;"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HtmlElement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ChildElement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858481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F7F1BA-7822-4C5D-800A-83741D569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Ons eerste element: HTML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8F4D6F4-EF85-4CE3-8D1E-225617472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HTML-tag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Test in </a:t>
            </a:r>
            <a:r>
              <a:rPr lang="nl-BE" dirty="0" err="1"/>
              <a:t>main</a:t>
            </a:r>
            <a:r>
              <a:rPr lang="nl-BE" dirty="0"/>
              <a:t>:</a:t>
            </a: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273D8B6-D4F0-4593-80A5-2BC02EF7B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49</a:t>
            </a:fld>
            <a:endParaRPr lang="nl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399325FD-36CE-4FAD-B883-BE6405133F22}"/>
              </a:ext>
            </a:extLst>
          </p:cNvPr>
          <p:cNvSpPr/>
          <p:nvPr/>
        </p:nvSpPr>
        <p:spPr>
          <a:xfrm>
            <a:off x="2318658" y="192532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2B91AF"/>
                </a:solidFill>
                <a:latin typeface="Consolas" panose="020B0609020204030204" pitchFamily="49" charset="0"/>
              </a:rPr>
              <a:t>HTML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HtmlElement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sv-S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sv-S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sv-S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sv-S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sv-SE" dirty="0">
                <a:solidFill>
                  <a:srgbClr val="000000"/>
                </a:solidFill>
                <a:latin typeface="Consolas" panose="020B0609020204030204" pitchFamily="49" charset="0"/>
              </a:rPr>
              <a:t> Tag =&gt; </a:t>
            </a:r>
            <a:r>
              <a:rPr lang="sv-SE" dirty="0">
                <a:solidFill>
                  <a:srgbClr val="A31515"/>
                </a:solidFill>
                <a:latin typeface="Consolas" panose="020B0609020204030204" pitchFamily="49" charset="0"/>
              </a:rPr>
              <a:t>"HTML"</a:t>
            </a:r>
            <a:r>
              <a:rPr lang="sv-S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nl-BE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7DFB7101-9A63-4CE2-9B0D-8BEFF2678D5F}"/>
              </a:ext>
            </a:extLst>
          </p:cNvPr>
          <p:cNvSpPr/>
          <p:nvPr/>
        </p:nvSpPr>
        <p:spPr>
          <a:xfrm>
            <a:off x="2803071" y="44913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HTML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HTML();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main.GenerateHTML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endParaRPr lang="nl-BE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472A7462-DD93-4ECA-9B88-1515532398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-538" r="-602" b="86550"/>
          <a:stretch/>
        </p:blipFill>
        <p:spPr>
          <a:xfrm>
            <a:off x="5249544" y="5585525"/>
            <a:ext cx="6330227" cy="95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92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Interface of abstract class?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E" dirty="0"/>
              <a:t>Interface: </a:t>
            </a:r>
            <a:r>
              <a:rPr lang="en-IE" dirty="0" err="1"/>
              <a:t>lijst</a:t>
            </a:r>
            <a:r>
              <a:rPr lang="en-IE" dirty="0"/>
              <a:t> van </a:t>
            </a:r>
            <a:r>
              <a:rPr lang="en-IE" dirty="0" err="1"/>
              <a:t>te</a:t>
            </a:r>
            <a:r>
              <a:rPr lang="en-IE" dirty="0"/>
              <a:t> </a:t>
            </a:r>
            <a:r>
              <a:rPr lang="en-IE" dirty="0" err="1"/>
              <a:t>implementeren</a:t>
            </a:r>
            <a:r>
              <a:rPr lang="en-IE" dirty="0"/>
              <a:t> </a:t>
            </a:r>
            <a:r>
              <a:rPr lang="en-IE" dirty="0" err="1"/>
              <a:t>methodes</a:t>
            </a:r>
            <a:endParaRPr lang="en-IE" dirty="0"/>
          </a:p>
          <a:p>
            <a:r>
              <a:rPr lang="en-IE" dirty="0"/>
              <a:t>Abstract: </a:t>
            </a:r>
            <a:r>
              <a:rPr lang="en-IE" dirty="0" err="1"/>
              <a:t>klasse</a:t>
            </a:r>
            <a:r>
              <a:rPr lang="en-IE" dirty="0"/>
              <a:t> met al </a:t>
            </a:r>
            <a:r>
              <a:rPr lang="en-IE" dirty="0" err="1"/>
              <a:t>dan</a:t>
            </a:r>
            <a:r>
              <a:rPr lang="en-IE" dirty="0"/>
              <a:t> </a:t>
            </a:r>
            <a:r>
              <a:rPr lang="en-IE" dirty="0" err="1"/>
              <a:t>niet</a:t>
            </a:r>
            <a:r>
              <a:rPr lang="en-IE" dirty="0"/>
              <a:t> </a:t>
            </a:r>
            <a:r>
              <a:rPr lang="en-IE" dirty="0" err="1"/>
              <a:t>geïmplementeerde</a:t>
            </a:r>
            <a:r>
              <a:rPr lang="en-IE" dirty="0"/>
              <a:t> </a:t>
            </a:r>
            <a:r>
              <a:rPr lang="en-IE" dirty="0" err="1"/>
              <a:t>methoden</a:t>
            </a:r>
            <a:r>
              <a:rPr lang="en-IE" dirty="0"/>
              <a:t>, etc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Abstract: </a:t>
            </a:r>
            <a:r>
              <a:rPr lang="en-IE" dirty="0" err="1"/>
              <a:t>voordeel</a:t>
            </a:r>
            <a:r>
              <a:rPr lang="en-IE" dirty="0"/>
              <a:t> </a:t>
            </a:r>
            <a:r>
              <a:rPr lang="en-IE" dirty="0" err="1"/>
              <a:t>dat</a:t>
            </a:r>
            <a:r>
              <a:rPr lang="en-IE" dirty="0"/>
              <a:t> je </a:t>
            </a:r>
            <a:r>
              <a:rPr lang="en-IE" dirty="0" err="1"/>
              <a:t>dus</a:t>
            </a:r>
            <a:r>
              <a:rPr lang="en-IE" dirty="0"/>
              <a:t> </a:t>
            </a:r>
            <a:r>
              <a:rPr lang="en-IE" dirty="0" err="1"/>
              <a:t>voor</a:t>
            </a:r>
            <a:r>
              <a:rPr lang="en-IE" dirty="0"/>
              <a:t> </a:t>
            </a:r>
            <a:r>
              <a:rPr lang="en-IE" dirty="0" err="1"/>
              <a:t>alle</a:t>
            </a:r>
            <a:r>
              <a:rPr lang="en-IE" dirty="0"/>
              <a:t> child-</a:t>
            </a:r>
            <a:r>
              <a:rPr lang="en-IE" dirty="0" err="1"/>
              <a:t>klassen</a:t>
            </a:r>
            <a:r>
              <a:rPr lang="en-IE" dirty="0"/>
              <a:t> </a:t>
            </a:r>
            <a:r>
              <a:rPr lang="en-IE" dirty="0" err="1"/>
              <a:t>niet</a:t>
            </a:r>
            <a:r>
              <a:rPr lang="en-IE" dirty="0"/>
              <a:t> </a:t>
            </a:r>
            <a:r>
              <a:rPr lang="en-IE" dirty="0" err="1"/>
              <a:t>alle</a:t>
            </a:r>
            <a:r>
              <a:rPr lang="en-IE" dirty="0"/>
              <a:t> </a:t>
            </a:r>
            <a:r>
              <a:rPr lang="en-IE" dirty="0" err="1"/>
              <a:t>methoden</a:t>
            </a:r>
            <a:r>
              <a:rPr lang="en-IE" dirty="0"/>
              <a:t> </a:t>
            </a:r>
            <a:r>
              <a:rPr lang="en-IE" dirty="0" err="1"/>
              <a:t>opnieuw</a:t>
            </a:r>
            <a:r>
              <a:rPr lang="en-IE" dirty="0"/>
              <a:t> </a:t>
            </a:r>
            <a:r>
              <a:rPr lang="en-IE" dirty="0" err="1"/>
              <a:t>moet</a:t>
            </a:r>
            <a:r>
              <a:rPr lang="en-IE" dirty="0"/>
              <a:t> </a:t>
            </a:r>
            <a:r>
              <a:rPr lang="en-IE" dirty="0" err="1"/>
              <a:t>schrijven</a:t>
            </a:r>
            <a:r>
              <a:rPr lang="en-IE" dirty="0"/>
              <a:t> (code copies!)</a:t>
            </a:r>
          </a:p>
          <a:p>
            <a:endParaRPr lang="en-IE" dirty="0"/>
          </a:p>
          <a:p>
            <a:r>
              <a:rPr lang="en-IE" dirty="0"/>
              <a:t>Interface: je </a:t>
            </a:r>
            <a:r>
              <a:rPr lang="en-IE" dirty="0" err="1"/>
              <a:t>kan</a:t>
            </a:r>
            <a:r>
              <a:rPr lang="en-IE" dirty="0"/>
              <a:t> maar van </a:t>
            </a:r>
            <a:r>
              <a:rPr lang="en-IE" dirty="0" err="1"/>
              <a:t>één</a:t>
            </a:r>
            <a:r>
              <a:rPr lang="en-IE" dirty="0"/>
              <a:t> </a:t>
            </a:r>
            <a:r>
              <a:rPr lang="en-IE" dirty="0" err="1"/>
              <a:t>klasse</a:t>
            </a:r>
            <a:r>
              <a:rPr lang="en-IE" dirty="0"/>
              <a:t> </a:t>
            </a:r>
            <a:r>
              <a:rPr lang="en-IE" dirty="0" err="1"/>
              <a:t>overerven</a:t>
            </a:r>
            <a:r>
              <a:rPr lang="en-IE" dirty="0"/>
              <a:t>, </a:t>
            </a:r>
            <a:r>
              <a:rPr lang="en-IE" dirty="0" err="1"/>
              <a:t>dankzij</a:t>
            </a:r>
            <a:r>
              <a:rPr lang="en-IE" dirty="0"/>
              <a:t> interfaces </a:t>
            </a:r>
            <a:r>
              <a:rPr lang="en-IE" dirty="0" err="1"/>
              <a:t>kan</a:t>
            </a:r>
            <a:r>
              <a:rPr lang="en-IE" dirty="0"/>
              <a:t> je </a:t>
            </a:r>
            <a:r>
              <a:rPr lang="en-IE" dirty="0" err="1"/>
              <a:t>dit</a:t>
            </a:r>
            <a:r>
              <a:rPr lang="en-IE" dirty="0"/>
              <a:t> </a:t>
            </a:r>
            <a:r>
              <a:rPr lang="en-IE" dirty="0" err="1"/>
              <a:t>omzeilen</a:t>
            </a:r>
            <a:r>
              <a:rPr lang="en-IE" dirty="0"/>
              <a:t> (</a:t>
            </a:r>
            <a:r>
              <a:rPr lang="en-IE" b="1" dirty="0"/>
              <a:t>=</a:t>
            </a:r>
            <a:r>
              <a:rPr lang="en-IE" b="1" dirty="0" err="1"/>
              <a:t>vorm</a:t>
            </a:r>
            <a:r>
              <a:rPr lang="en-IE" b="1" dirty="0"/>
              <a:t> van multiple inheritance)</a:t>
            </a:r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0527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DDA6C8-111C-465B-B058-DA8BA32E1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Ons tweede element: Body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A9D5FE9-F2DE-41F3-8EBE-F78EF0C50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En we zijn vertrokken: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Test: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755694A-F241-49E8-948F-745C8E646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50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8205FDA-E520-4127-8102-09FB93ECDB1A}"/>
              </a:ext>
            </a:extLst>
          </p:cNvPr>
          <p:cNvSpPr/>
          <p:nvPr/>
        </p:nvSpPr>
        <p:spPr>
          <a:xfrm>
            <a:off x="3145971" y="193076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2B91AF"/>
                </a:solidFill>
                <a:latin typeface="Consolas" panose="020B0609020204030204" pitchFamily="49" charset="0"/>
              </a:rPr>
              <a:t>Body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HtmlElement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Tag =&gt;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"Body"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nl-BE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01F4C47B-7634-4D76-A28E-4F2C2CD62AE4}"/>
              </a:ext>
            </a:extLst>
          </p:cNvPr>
          <p:cNvSpPr/>
          <p:nvPr/>
        </p:nvSpPr>
        <p:spPr>
          <a:xfrm>
            <a:off x="2139043" y="382245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HTML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HTML();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Body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body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Body();</a:t>
            </a:r>
          </a:p>
          <a:p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main.ChildElement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body;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main.GenerateHTML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()) ;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2428068-FC47-4745-8B00-AB360A5EF7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5159"/>
          <a:stretch/>
        </p:blipFill>
        <p:spPr>
          <a:xfrm>
            <a:off x="4642757" y="5722031"/>
            <a:ext cx="6292312" cy="101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54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D10769-40A7-4C72-907F-102111213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 en Br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13B7FD-A46E-4E5B-B081-C66C08241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6E5AF00-3901-4E53-ACE6-FAE2B6FBE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51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090040F-C895-4440-880B-E3729B65C2F9}"/>
              </a:ext>
            </a:extLst>
          </p:cNvPr>
          <p:cNvSpPr/>
          <p:nvPr/>
        </p:nvSpPr>
        <p:spPr>
          <a:xfrm>
            <a:off x="1660071" y="2136339"/>
            <a:ext cx="748392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2B91AF"/>
                </a:solidFill>
                <a:latin typeface="Consolas" panose="020B0609020204030204" pitchFamily="49" charset="0"/>
              </a:rPr>
              <a:t>P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HtmlElement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Tag =&gt;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"P"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2B91AF"/>
                </a:solidFill>
                <a:latin typeface="Consolas" panose="020B0609020204030204" pitchFamily="49" charset="0"/>
              </a:rPr>
              <a:t>Break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HtmlElement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Tag =&gt;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"Br"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501521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15234-7FA6-4D37-B066-907297D21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Onbestaand element: </a:t>
            </a:r>
            <a:r>
              <a:rPr lang="nl-BE" dirty="0" err="1"/>
              <a:t>Text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BF4114-45AE-4D7F-B36C-24C3E48A1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Nodig om te voorkomen dat ook rond tekst tags worden gezet: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60C0E0F-CA10-4F2B-B0F8-BAB549C21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52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03D3E0-FCBD-4ABF-811D-7034935E4DFB}"/>
              </a:ext>
            </a:extLst>
          </p:cNvPr>
          <p:cNvSpPr/>
          <p:nvPr/>
        </p:nvSpPr>
        <p:spPr>
          <a:xfrm>
            <a:off x="2710543" y="1835943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2B91AF"/>
                </a:solidFill>
                <a:latin typeface="Consolas" panose="020B0609020204030204" pitchFamily="49" charset="0"/>
              </a:rPr>
              <a:t>Text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HtmlElement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text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Text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textin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text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textin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Tag =&gt;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GenerateHTML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text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887721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05513E-BB1A-4BB8-96B1-7474F6635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Header: Gebruikt </a:t>
            </a:r>
            <a:r>
              <a:rPr lang="nl-BE" dirty="0" err="1"/>
              <a:t>Text</a:t>
            </a:r>
            <a:r>
              <a:rPr lang="nl-BE" dirty="0"/>
              <a:t>-klasse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F2ED280-6009-4599-82CE-71480741E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7B57514-15A7-4FCF-8C6D-3F22502B6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53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8162A7F3-A3C7-41D8-800E-DF59CCFBA7BF}"/>
              </a:ext>
            </a:extLst>
          </p:cNvPr>
          <p:cNvSpPr/>
          <p:nvPr/>
        </p:nvSpPr>
        <p:spPr>
          <a:xfrm>
            <a:off x="1986643" y="1982684"/>
            <a:ext cx="966107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2B91AF"/>
                </a:solidFill>
                <a:latin typeface="Consolas" panose="020B0609020204030204" pitchFamily="49" charset="0"/>
              </a:rPr>
              <a:t>Header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HtmlElement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headerSize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Header(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title,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headerSizeIn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ChildElement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Text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title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headerSize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headerSizeIn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Tag =&gt;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$"H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headerSize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825161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3DE633-2C67-4FB3-8866-EA9EAEC8B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 actie :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965E079-686B-4C3B-BE7A-1EE71A6F0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339C2E3-ED11-4D0E-BF6E-C30832B56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54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40DE889-AECF-4DB5-A7BB-EAB0E9861F41}"/>
              </a:ext>
            </a:extLst>
          </p:cNvPr>
          <p:cNvSpPr/>
          <p:nvPr/>
        </p:nvSpPr>
        <p:spPr>
          <a:xfrm>
            <a:off x="1420586" y="2025512"/>
            <a:ext cx="993321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Body body =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Body();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Header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Header(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"HET WERKT!"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2);</a:t>
            </a:r>
          </a:p>
          <a:p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main.ChildElement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body;</a:t>
            </a:r>
          </a:p>
          <a:p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body.ChildElement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header;</a:t>
            </a:r>
          </a:p>
          <a:p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main.GenerateHTML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()) ;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D5D9C74-2CCE-4D30-A67F-E8BB547665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206"/>
          <a:stretch/>
        </p:blipFill>
        <p:spPr>
          <a:xfrm>
            <a:off x="3886016" y="4476612"/>
            <a:ext cx="6292312" cy="142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002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848D5A-C25F-426A-B12C-26424E3C7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En nu naar de browser!	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2D1654F-6FD4-413B-B326-E92AD2A27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94EE4F5-8620-4292-8917-5CC8200DC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55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3643A52-569D-4908-9A57-16A7A27FB761}"/>
              </a:ext>
            </a:extLst>
          </p:cNvPr>
          <p:cNvSpPr/>
          <p:nvPr/>
        </p:nvSpPr>
        <p:spPr>
          <a:xfrm>
            <a:off x="1431472" y="3245508"/>
            <a:ext cx="101944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filename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System.IO.Path.GetTempPath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()}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\\test.html"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File.WriteAllText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filename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main.GenerateHTML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Process.Start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filename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nl-BE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6DBF4D1A-EE85-43FD-8C3A-3A4374D2F376}"/>
              </a:ext>
            </a:extLst>
          </p:cNvPr>
          <p:cNvSpPr/>
          <p:nvPr/>
        </p:nvSpPr>
        <p:spPr>
          <a:xfrm>
            <a:off x="1431472" y="163022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System.Diagnostics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System.IO;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9E582F7-F40B-4BDF-ACF6-FEC76C18F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364" y="4774066"/>
            <a:ext cx="51714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600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6F15C6-CA6A-47BD-AE50-BBD55572F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Fase 2: Met List&lt;</a:t>
            </a:r>
            <a:r>
              <a:rPr lang="nl-BE" dirty="0" err="1"/>
              <a:t>HtmlElement</a:t>
            </a:r>
            <a:r>
              <a:rPr lang="nl-BE" dirty="0"/>
              <a:t>&gt;  (Compositie)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D972F68-6001-49E9-8ADA-68B4B1625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56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CD7311C0-298C-4E63-9D1B-4978095B6123}"/>
              </a:ext>
            </a:extLst>
          </p:cNvPr>
          <p:cNvSpPr/>
          <p:nvPr/>
        </p:nvSpPr>
        <p:spPr>
          <a:xfrm>
            <a:off x="963085" y="1164134"/>
            <a:ext cx="1331383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HtmlElement</a:t>
            </a:r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Tag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GenerateHTML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$"&lt;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{Tag}</a:t>
            </a:r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&gt;"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ChildElements.Count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&gt;0)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(var child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ChildElements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child.GenerateHTML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}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+= </a:t>
            </a:r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$"&lt;/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{Tag}</a:t>
            </a:r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&gt;"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HtmlElement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ChildElements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}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HtmlElement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nl-BE" sz="1600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935AE9C4-7FAB-4484-BC67-C17424D342CA}"/>
              </a:ext>
            </a:extLst>
          </p:cNvPr>
          <p:cNvSpPr/>
          <p:nvPr/>
        </p:nvSpPr>
        <p:spPr bwMode="auto">
          <a:xfrm>
            <a:off x="1566383" y="5526599"/>
            <a:ext cx="9662532" cy="367990"/>
          </a:xfrm>
          <a:prstGeom prst="rect">
            <a:avLst/>
          </a:prstGeom>
          <a:solidFill>
            <a:srgbClr val="A5300F">
              <a:alpha val="2117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C1E95034-C706-4992-86ED-573D5E42E96C}"/>
              </a:ext>
            </a:extLst>
          </p:cNvPr>
          <p:cNvSpPr/>
          <p:nvPr/>
        </p:nvSpPr>
        <p:spPr bwMode="auto">
          <a:xfrm>
            <a:off x="2187497" y="2681869"/>
            <a:ext cx="4765288" cy="1510990"/>
          </a:xfrm>
          <a:prstGeom prst="rect">
            <a:avLst/>
          </a:prstGeom>
          <a:solidFill>
            <a:srgbClr val="A5300F">
              <a:alpha val="2117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8343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4A77C9-9B7E-455D-BAC3-1DF38133E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Aanpassen: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3FD866F-43E8-4815-8202-AC2CECE73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Ipv</a:t>
            </a:r>
            <a:r>
              <a:rPr lang="nl-BE" dirty="0"/>
              <a:t> </a:t>
            </a:r>
            <a:r>
              <a:rPr lang="nl-BE" dirty="0" err="1"/>
              <a:t>ChildElement</a:t>
            </a:r>
            <a:r>
              <a:rPr lang="nl-BE" dirty="0"/>
              <a:t> = ….</a:t>
            </a:r>
          </a:p>
          <a:p>
            <a:r>
              <a:rPr lang="nl-BE" dirty="0"/>
              <a:t>Vervangen door </a:t>
            </a:r>
            <a:r>
              <a:rPr lang="nl-BE" dirty="0" err="1"/>
              <a:t>ChildElements.Add</a:t>
            </a:r>
            <a:r>
              <a:rPr lang="nl-BE" dirty="0"/>
              <a:t>(…) 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Bv: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70A9AD2-8085-45EE-94A1-DD5F6C85A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57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3525F31C-8B6F-4ACC-ABBE-AE8EA662B863}"/>
              </a:ext>
            </a:extLst>
          </p:cNvPr>
          <p:cNvSpPr/>
          <p:nvPr/>
        </p:nvSpPr>
        <p:spPr>
          <a:xfrm>
            <a:off x="2204356" y="2660614"/>
            <a:ext cx="1026583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2B91AF"/>
                </a:solidFill>
                <a:latin typeface="Consolas" panose="020B0609020204030204" pitchFamily="49" charset="0"/>
              </a:rPr>
              <a:t>Header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HtmlElement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headerSize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Header2(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title,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headerSizeIn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ChildElements.Add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Text2(title));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headerSize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headerSizeIn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Tag =&gt;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$"H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headerSize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nl-BE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76931C40-EF6E-44CC-9C5A-0B47E871D2C2}"/>
              </a:ext>
            </a:extLst>
          </p:cNvPr>
          <p:cNvSpPr/>
          <p:nvPr/>
        </p:nvSpPr>
        <p:spPr bwMode="auto">
          <a:xfrm>
            <a:off x="3194461" y="4026919"/>
            <a:ext cx="5380827" cy="367990"/>
          </a:xfrm>
          <a:prstGeom prst="rect">
            <a:avLst/>
          </a:prstGeom>
          <a:solidFill>
            <a:srgbClr val="A5300F">
              <a:alpha val="2117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670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4C51B2-6284-4074-8680-470317AD7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Main</a:t>
            </a:r>
            <a:r>
              <a:rPr lang="nl-BE" dirty="0"/>
              <a:t> voorbeeld fase 2: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7C2895F-0332-474D-9034-2B96096E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58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820C05E-E667-4246-B351-76CB5472586B}"/>
              </a:ext>
            </a:extLst>
          </p:cNvPr>
          <p:cNvSpPr/>
          <p:nvPr/>
        </p:nvSpPr>
        <p:spPr>
          <a:xfrm>
            <a:off x="-620108" y="964519"/>
            <a:ext cx="8792737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HTML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HTML();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Body body =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Body();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main.ChildElements.Add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(body);</a:t>
            </a: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body.ChildElements.Add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Header(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"HALLO"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4));</a:t>
            </a: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textpara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P();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textpara.ChildElements.Add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"Ja, dit werkt goed"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textpara.ChildElements.Add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Break());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textpara.ChildElements.Add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Text(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"Cool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hoor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body.ChildElements.Add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textpara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main.GenerateHTML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filename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System.IO.Path.GetTempPath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()}</a:t>
            </a:r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\\test.html"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File.WriteAllText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filename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main.GenerateHTML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Process.Start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filename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nl-BE" sz="160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72A5F23-0814-4451-A008-26321F2C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490" y="3907972"/>
            <a:ext cx="50023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27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4C710D-519C-486B-9888-760E55B4DD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4. Interfaces voorbeeld met president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6ADBE99-10EF-4F43-A9D7-3220C06FF4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H9. Interfaces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03066B7-512F-4060-AE5A-E52862D33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43366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DDC22D-2E00-4E28-8B94-F13EF6F10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</a:t>
            </a:r>
            <a:r>
              <a:rPr lang="nl-BE" dirty="0" err="1"/>
              <a:t>Presidents</a:t>
            </a:r>
            <a:r>
              <a:rPr lang="nl-BE" dirty="0"/>
              <a:t> </a:t>
            </a:r>
            <a:r>
              <a:rPr lang="nl-BE" dirty="0" err="1"/>
              <a:t>advisors</a:t>
            </a:r>
            <a:r>
              <a:rPr lang="nl-BE" dirty="0"/>
              <a:t> demo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108810E-3DAF-4E03-B99B-2668D09E2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BDA536D-FA94-42E4-8008-7DD52CDE5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7</a:t>
            </a:fld>
            <a:endParaRPr lang="nl-NL" dirty="0"/>
          </a:p>
        </p:txBody>
      </p:sp>
      <p:pic>
        <p:nvPicPr>
          <p:cNvPr id="8194" name="Picture 2" descr="Image result for m president advisors">
            <a:extLst>
              <a:ext uri="{FF2B5EF4-FFF2-40B4-BE49-F238E27FC236}">
                <a16:creationId xmlns:a16="http://schemas.microsoft.com/office/drawing/2014/main" id="{773F2AE2-86D4-4B45-8D21-2B7CFF2CB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99" y="1936807"/>
            <a:ext cx="5302106" cy="347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CBA18053-3E8B-417F-8317-123CFCB21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420" y="1328738"/>
            <a:ext cx="6086121" cy="478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136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E6CA2A-BD54-4114-B537-C853AFAB0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Probleem: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6C83109-6797-406B-B3E7-D923C34E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3085" y="1328738"/>
            <a:ext cx="5206546" cy="4902200"/>
          </a:xfrm>
        </p:spPr>
        <p:txBody>
          <a:bodyPr/>
          <a:lstStyle/>
          <a:p>
            <a:r>
              <a:rPr lang="nl-BE" dirty="0"/>
              <a:t>Adviseurs </a:t>
            </a:r>
            <a:r>
              <a:rPr lang="nl-BE" dirty="0">
                <a:highlight>
                  <a:srgbClr val="FFFF00"/>
                </a:highlight>
              </a:rPr>
              <a:t>MOETEN </a:t>
            </a:r>
            <a:r>
              <a:rPr lang="nl-BE" dirty="0" err="1">
                <a:highlight>
                  <a:srgbClr val="FFFF00"/>
                </a:highlight>
              </a:rPr>
              <a:t>childklassen</a:t>
            </a:r>
            <a:r>
              <a:rPr lang="nl-BE" dirty="0">
                <a:highlight>
                  <a:srgbClr val="FFFF00"/>
                </a:highlight>
              </a:rPr>
              <a:t> van Advisor worden: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A366451-9921-43EF-9C7A-8F72503B2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8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469FE99-B2E4-494D-B89D-9AD3DD38B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81" y="2120060"/>
            <a:ext cx="4933950" cy="1724025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2C0EE13B-3BB9-46A1-BE11-B969FFFB3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153" y="74612"/>
            <a:ext cx="4946411" cy="6858000"/>
          </a:xfrm>
          <a:prstGeom prst="rect">
            <a:avLst/>
          </a:prstGeom>
        </p:spPr>
      </p:pic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A7CBC5D8-B14F-463A-876E-62639D806573}"/>
              </a:ext>
            </a:extLst>
          </p:cNvPr>
          <p:cNvCxnSpPr>
            <a:cxnSpLocks/>
          </p:cNvCxnSpPr>
          <p:nvPr/>
        </p:nvCxnSpPr>
        <p:spPr bwMode="auto">
          <a:xfrm flipV="1">
            <a:off x="5604553" y="369871"/>
            <a:ext cx="1089060" cy="24404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DFCF3529-501D-4FC8-90F7-B7AC2124686D}"/>
              </a:ext>
            </a:extLst>
          </p:cNvPr>
          <p:cNvCxnSpPr>
            <a:cxnSpLocks/>
          </p:cNvCxnSpPr>
          <p:nvPr/>
        </p:nvCxnSpPr>
        <p:spPr bwMode="auto">
          <a:xfrm>
            <a:off x="5604553" y="2810312"/>
            <a:ext cx="1022482" cy="16743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73FE6876-6735-4E82-972D-B5D99EAA46DD}"/>
              </a:ext>
            </a:extLst>
          </p:cNvPr>
          <p:cNvCxnSpPr>
            <a:cxnSpLocks/>
          </p:cNvCxnSpPr>
          <p:nvPr/>
        </p:nvCxnSpPr>
        <p:spPr bwMode="auto">
          <a:xfrm>
            <a:off x="5604553" y="2810312"/>
            <a:ext cx="1089060" cy="29637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495044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E6CA2A-BD54-4114-B537-C853AFAB0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Probleem: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6C83109-6797-406B-B3E7-D923C34E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3085" y="1328738"/>
            <a:ext cx="5206546" cy="4902200"/>
          </a:xfrm>
        </p:spPr>
        <p:txBody>
          <a:bodyPr/>
          <a:lstStyle/>
          <a:p>
            <a:r>
              <a:rPr lang="nl-BE" dirty="0"/>
              <a:t>Adviseurs </a:t>
            </a:r>
            <a:r>
              <a:rPr lang="nl-BE" dirty="0">
                <a:highlight>
                  <a:srgbClr val="FFFF00"/>
                </a:highlight>
              </a:rPr>
              <a:t>MOETEN </a:t>
            </a:r>
            <a:r>
              <a:rPr lang="nl-BE" dirty="0" err="1">
                <a:highlight>
                  <a:srgbClr val="FFFF00"/>
                </a:highlight>
              </a:rPr>
              <a:t>childklassen</a:t>
            </a:r>
            <a:r>
              <a:rPr lang="nl-BE" dirty="0">
                <a:highlight>
                  <a:srgbClr val="FFFF00"/>
                </a:highlight>
              </a:rPr>
              <a:t> van Advisor worden: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A366451-9921-43EF-9C7A-8F72503B2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9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469FE99-B2E4-494D-B89D-9AD3DD38B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81" y="2120060"/>
            <a:ext cx="4933950" cy="1724025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2C0EE13B-3BB9-46A1-BE11-B969FFFB3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153" y="74612"/>
            <a:ext cx="4946411" cy="6858000"/>
          </a:xfrm>
          <a:prstGeom prst="rect">
            <a:avLst/>
          </a:prstGeom>
        </p:spPr>
      </p:pic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DFCF3529-501D-4FC8-90F7-B7AC2124686D}"/>
              </a:ext>
            </a:extLst>
          </p:cNvPr>
          <p:cNvCxnSpPr>
            <a:cxnSpLocks/>
          </p:cNvCxnSpPr>
          <p:nvPr/>
        </p:nvCxnSpPr>
        <p:spPr bwMode="auto">
          <a:xfrm>
            <a:off x="5604553" y="2810312"/>
            <a:ext cx="1022482" cy="16743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73FE6876-6735-4E82-972D-B5D99EAA46DD}"/>
              </a:ext>
            </a:extLst>
          </p:cNvPr>
          <p:cNvCxnSpPr>
            <a:cxnSpLocks/>
          </p:cNvCxnSpPr>
          <p:nvPr/>
        </p:nvCxnSpPr>
        <p:spPr bwMode="auto">
          <a:xfrm>
            <a:off x="5604553" y="2810312"/>
            <a:ext cx="1089060" cy="29637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0" name="Picture 2" descr="Image result for protesters &quot;don't tell us what to do&quot;">
            <a:extLst>
              <a:ext uri="{FF2B5EF4-FFF2-40B4-BE49-F238E27FC236}">
                <a16:creationId xmlns:a16="http://schemas.microsoft.com/office/drawing/2014/main" id="{D6F51B0D-F150-485D-B623-6C0547E32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81" y="2065338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hoek 11">
            <a:extLst>
              <a:ext uri="{FF2B5EF4-FFF2-40B4-BE49-F238E27FC236}">
                <a16:creationId xmlns:a16="http://schemas.microsoft.com/office/drawing/2014/main" id="{375A0409-F332-40FB-A61C-98D1539452CB}"/>
              </a:ext>
            </a:extLst>
          </p:cNvPr>
          <p:cNvSpPr/>
          <p:nvPr/>
        </p:nvSpPr>
        <p:spPr bwMode="auto">
          <a:xfrm rot="21233235">
            <a:off x="1926933" y="2225119"/>
            <a:ext cx="4054146" cy="237492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nl-BE" sz="4800" dirty="0" err="1"/>
              <a:t>Don’t</a:t>
            </a:r>
            <a:r>
              <a:rPr lang="nl-BE" sz="4800" dirty="0"/>
              <a:t> </a:t>
            </a:r>
            <a:r>
              <a:rPr lang="nl-BE" sz="4800" dirty="0" err="1"/>
              <a:t>tell</a:t>
            </a:r>
            <a:r>
              <a:rPr lang="nl-BE" sz="4800" dirty="0"/>
              <a:t> </a:t>
            </a:r>
            <a:r>
              <a:rPr lang="nl-BE" sz="4800" dirty="0" err="1"/>
              <a:t>us</a:t>
            </a:r>
            <a:r>
              <a:rPr lang="nl-BE" sz="4800" dirty="0"/>
              <a:t> </a:t>
            </a:r>
            <a:r>
              <a:rPr lang="nl-BE" sz="4800" dirty="0" err="1"/>
              <a:t>what</a:t>
            </a:r>
            <a:r>
              <a:rPr lang="nl-BE" sz="4800" dirty="0"/>
              <a:t> we are!</a:t>
            </a:r>
          </a:p>
          <a:p>
            <a:pPr algn="ctr"/>
            <a:r>
              <a:rPr lang="nl-BE" sz="3200" dirty="0"/>
              <a:t>#</a:t>
            </a:r>
            <a:r>
              <a:rPr lang="nl-BE" sz="3200" dirty="0" err="1"/>
              <a:t>noabstractparent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259392746"/>
      </p:ext>
    </p:extLst>
  </p:cSld>
  <p:clrMapOvr>
    <a:masterClrMapping/>
  </p:clrMapOvr>
</p:sld>
</file>

<file path=ppt/theme/theme1.xml><?xml version="1.0" encoding="utf-8"?>
<a:theme xmlns:a="http://schemas.openxmlformats.org/drawingml/2006/main" name="ziescherp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angepast 1">
      <a:majorFont>
        <a:latin typeface="Archivo Narrow"/>
        <a:ea typeface=""/>
        <a:cs typeface=""/>
      </a:majorFont>
      <a:minorFont>
        <a:latin typeface="Blogger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iescherper" id="{69B2FE59-FA6B-4F45-B455-AA12E61C9549}" vid="{E9744CD3-A597-431D-8092-F51B983DCEB5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ziescherper</Template>
  <TotalTime>52</TotalTime>
  <Words>1723</Words>
  <Application>Microsoft Office PowerPoint</Application>
  <PresentationFormat>Breedbeeld</PresentationFormat>
  <Paragraphs>355</Paragraphs>
  <Slides>58</Slides>
  <Notes>6</Notes>
  <HiddenSlides>27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58</vt:i4>
      </vt:variant>
    </vt:vector>
  </HeadingPairs>
  <TitlesOfParts>
    <vt:vector size="67" baseType="lpstr">
      <vt:lpstr>Archivo Narrow</vt:lpstr>
      <vt:lpstr>Arial</vt:lpstr>
      <vt:lpstr>Blogger Sans</vt:lpstr>
      <vt:lpstr>Calibri</vt:lpstr>
      <vt:lpstr>Consolas</vt:lpstr>
      <vt:lpstr>Courier New</vt:lpstr>
      <vt:lpstr>Times</vt:lpstr>
      <vt:lpstr>Times New Roman</vt:lpstr>
      <vt:lpstr>ziescherper</vt:lpstr>
      <vt:lpstr>Object Oriented Programming</vt:lpstr>
      <vt:lpstr>PowerPoint-presentatie</vt:lpstr>
      <vt:lpstr>PowerPoint-presentatie</vt:lpstr>
      <vt:lpstr>Interface voorbeeld</vt:lpstr>
      <vt:lpstr>Interface of abstract class?</vt:lpstr>
      <vt:lpstr>4. Interfaces voorbeeld met president</vt:lpstr>
      <vt:lpstr>The Presidents advisors demo</vt:lpstr>
      <vt:lpstr>Probleem:</vt:lpstr>
      <vt:lpstr>Probleem:</vt:lpstr>
      <vt:lpstr>Probleem:</vt:lpstr>
      <vt:lpstr>Interfaces to the rescue</vt:lpstr>
      <vt:lpstr>President</vt:lpstr>
      <vt:lpstr> Bestaande ministers zijn snel aangepast</vt:lpstr>
      <vt:lpstr>Interfaces in praktijk</vt:lpstr>
      <vt:lpstr>Hoe kan je objecten sorteren???</vt:lpstr>
      <vt:lpstr>Hoe moet Sort() een object sorteren?</vt:lpstr>
      <vt:lpstr>Hoe moet Sort() een object sorteren?</vt:lpstr>
      <vt:lpstr>Sort gebruikt IComparable</vt:lpstr>
      <vt:lpstr>Sort gebruikt IComparable</vt:lpstr>
      <vt:lpstr>CompareTo() method in IComparable</vt:lpstr>
      <vt:lpstr>IComparable</vt:lpstr>
      <vt:lpstr>IComparable</vt:lpstr>
      <vt:lpstr>Implementatie IComparable in eigen klasse</vt:lpstr>
      <vt:lpstr>CompareTo implementatie</vt:lpstr>
      <vt:lpstr>Werking nu:</vt:lpstr>
      <vt:lpstr>En zo voort:</vt:lpstr>
      <vt:lpstr>Interfaces everywhere in .NET</vt:lpstr>
      <vt:lpstr>ICloneable</vt:lpstr>
      <vt:lpstr>Uitgewerkt voorbeeld</vt:lpstr>
      <vt:lpstr>Alles in een voorbeeld</vt:lpstr>
      <vt:lpstr>Polymorfisme + interface= WIN</vt:lpstr>
      <vt:lpstr>Gebruik eigen interfaces</vt:lpstr>
      <vt:lpstr>Gebruik eigen interfaces</vt:lpstr>
      <vt:lpstr>Probleem</vt:lpstr>
      <vt:lpstr>Oplossing</vt:lpstr>
      <vt:lpstr>Oplossing</vt:lpstr>
      <vt:lpstr>Putting it all together</vt:lpstr>
      <vt:lpstr>Putting it all together</vt:lpstr>
      <vt:lpstr>Case 1: Fuif simulator</vt:lpstr>
      <vt:lpstr>Thinking in objects</vt:lpstr>
      <vt:lpstr>PowerPoint-presentatie</vt:lpstr>
      <vt:lpstr>PowerPoint-presentatie</vt:lpstr>
      <vt:lpstr>PowerPoint-presentatie</vt:lpstr>
      <vt:lpstr>Case 2: HTML Generator</vt:lpstr>
      <vt:lpstr>Doel: HTML Generator</vt:lpstr>
      <vt:lpstr>HTML DOM</vt:lpstr>
      <vt:lpstr>Hoe gaan we te werk</vt:lpstr>
      <vt:lpstr>HTML Element: basis van alles</vt:lpstr>
      <vt:lpstr>Ons eerste element: HTML</vt:lpstr>
      <vt:lpstr>Ons tweede element: Body</vt:lpstr>
      <vt:lpstr>P en Br</vt:lpstr>
      <vt:lpstr>Onbestaand element: Text</vt:lpstr>
      <vt:lpstr>Header: Gebruikt Text-klasse</vt:lpstr>
      <vt:lpstr>In actie :</vt:lpstr>
      <vt:lpstr>En nu naar de browser! </vt:lpstr>
      <vt:lpstr>Fase 2: Met List&lt;HtmlElement&gt;  (Compositie)</vt:lpstr>
      <vt:lpstr>Aanpassen:</vt:lpstr>
      <vt:lpstr>Main voorbeeld fase 2: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Tim Dams</dc:creator>
  <cp:lastModifiedBy>Tim Dams</cp:lastModifiedBy>
  <cp:revision>18</cp:revision>
  <dcterms:created xsi:type="dcterms:W3CDTF">2019-03-25T10:07:26Z</dcterms:created>
  <dcterms:modified xsi:type="dcterms:W3CDTF">2021-02-04T13:02:16Z</dcterms:modified>
</cp:coreProperties>
</file>